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1"/>
    <p:sldMasterId id="2147483981" r:id="rId2"/>
    <p:sldMasterId id="2147484006" r:id="rId3"/>
  </p:sldMasterIdLst>
  <p:notesMasterIdLst>
    <p:notesMasterId r:id="rId58"/>
  </p:notesMasterIdLst>
  <p:handoutMasterIdLst>
    <p:handoutMasterId r:id="rId59"/>
  </p:handoutMasterIdLst>
  <p:sldIdLst>
    <p:sldId id="468" r:id="rId4"/>
    <p:sldId id="473" r:id="rId5"/>
    <p:sldId id="478" r:id="rId6"/>
    <p:sldId id="479" r:id="rId7"/>
    <p:sldId id="483" r:id="rId8"/>
    <p:sldId id="508" r:id="rId9"/>
    <p:sldId id="509" r:id="rId10"/>
    <p:sldId id="560" r:id="rId11"/>
    <p:sldId id="512" r:id="rId12"/>
    <p:sldId id="513" r:id="rId13"/>
    <p:sldId id="514" r:id="rId14"/>
    <p:sldId id="515" r:id="rId15"/>
    <p:sldId id="516" r:id="rId16"/>
    <p:sldId id="517" r:id="rId17"/>
    <p:sldId id="518" r:id="rId18"/>
    <p:sldId id="519" r:id="rId19"/>
    <p:sldId id="604" r:id="rId20"/>
    <p:sldId id="561" r:id="rId21"/>
    <p:sldId id="520" r:id="rId22"/>
    <p:sldId id="562" r:id="rId23"/>
    <p:sldId id="558" r:id="rId24"/>
    <p:sldId id="523" r:id="rId25"/>
    <p:sldId id="484" r:id="rId26"/>
    <p:sldId id="486" r:id="rId27"/>
    <p:sldId id="487" r:id="rId28"/>
    <p:sldId id="488" r:id="rId29"/>
    <p:sldId id="489" r:id="rId30"/>
    <p:sldId id="490" r:id="rId31"/>
    <p:sldId id="492" r:id="rId32"/>
    <p:sldId id="493" r:id="rId33"/>
    <p:sldId id="566" r:id="rId34"/>
    <p:sldId id="576" r:id="rId35"/>
    <p:sldId id="568" r:id="rId36"/>
    <p:sldId id="569" r:id="rId37"/>
    <p:sldId id="570" r:id="rId38"/>
    <p:sldId id="583" r:id="rId39"/>
    <p:sldId id="579" r:id="rId40"/>
    <p:sldId id="600" r:id="rId41"/>
    <p:sldId id="584" r:id="rId42"/>
    <p:sldId id="585" r:id="rId43"/>
    <p:sldId id="609" r:id="rId44"/>
    <p:sldId id="588" r:id="rId45"/>
    <p:sldId id="605" r:id="rId46"/>
    <p:sldId id="606" r:id="rId47"/>
    <p:sldId id="592" r:id="rId48"/>
    <p:sldId id="593" r:id="rId49"/>
    <p:sldId id="594" r:id="rId50"/>
    <p:sldId id="607" r:id="rId51"/>
    <p:sldId id="596" r:id="rId52"/>
    <p:sldId id="608" r:id="rId53"/>
    <p:sldId id="598" r:id="rId54"/>
    <p:sldId id="572" r:id="rId55"/>
    <p:sldId id="603" r:id="rId56"/>
    <p:sldId id="557" r:id="rId57"/>
  </p:sldIdLst>
  <p:sldSz cx="9144000" cy="6858000" type="screen4x3"/>
  <p:notesSz cx="7315200" cy="9601200"/>
  <p:defaultTex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6CD98D-552D-4048-ABC4-2698EB74932C}">
          <p14:sldIdLst>
            <p14:sldId id="468"/>
            <p14:sldId id="473"/>
            <p14:sldId id="478"/>
            <p14:sldId id="479"/>
            <p14:sldId id="483"/>
            <p14:sldId id="508"/>
            <p14:sldId id="509"/>
            <p14:sldId id="560"/>
            <p14:sldId id="512"/>
            <p14:sldId id="513"/>
            <p14:sldId id="514"/>
            <p14:sldId id="515"/>
            <p14:sldId id="516"/>
            <p14:sldId id="517"/>
            <p14:sldId id="518"/>
            <p14:sldId id="519"/>
            <p14:sldId id="604"/>
            <p14:sldId id="561"/>
            <p14:sldId id="520"/>
            <p14:sldId id="562"/>
            <p14:sldId id="558"/>
            <p14:sldId id="523"/>
            <p14:sldId id="484"/>
            <p14:sldId id="486"/>
            <p14:sldId id="487"/>
            <p14:sldId id="488"/>
            <p14:sldId id="489"/>
            <p14:sldId id="490"/>
            <p14:sldId id="492"/>
            <p14:sldId id="493"/>
            <p14:sldId id="566"/>
            <p14:sldId id="576"/>
            <p14:sldId id="568"/>
            <p14:sldId id="569"/>
            <p14:sldId id="570"/>
            <p14:sldId id="583"/>
            <p14:sldId id="579"/>
            <p14:sldId id="600"/>
            <p14:sldId id="584"/>
            <p14:sldId id="585"/>
            <p14:sldId id="609"/>
            <p14:sldId id="588"/>
            <p14:sldId id="605"/>
            <p14:sldId id="606"/>
            <p14:sldId id="592"/>
            <p14:sldId id="593"/>
            <p14:sldId id="594"/>
            <p14:sldId id="607"/>
            <p14:sldId id="596"/>
            <p14:sldId id="608"/>
            <p14:sldId id="598"/>
            <p14:sldId id="572"/>
            <p14:sldId id="603"/>
            <p14:sldId id="557"/>
          </p14:sldIdLst>
        </p14:section>
        <p14:section name="Untitled Section" id="{0FE8ECAD-917C-42EF-BAFC-E36B496BEAF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BCDD7"/>
    <a:srgbClr val="7DB9C5"/>
    <a:srgbClr val="43E0FF"/>
    <a:srgbClr val="70C9D2"/>
    <a:srgbClr val="0099CC"/>
    <a:srgbClr val="6600CC"/>
    <a:srgbClr val="000066"/>
    <a:srgbClr val="7D786B"/>
    <a:srgbClr val="66FFFF"/>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452" autoAdjust="0"/>
  </p:normalViewPr>
  <p:slideViewPr>
    <p:cSldViewPr>
      <p:cViewPr varScale="1">
        <p:scale>
          <a:sx n="80" d="100"/>
          <a:sy n="80" d="100"/>
        </p:scale>
        <p:origin x="1176" y="78"/>
      </p:cViewPr>
      <p:guideLst>
        <p:guide orient="horz" pos="2160"/>
        <p:guide pos="2880"/>
      </p:guideLst>
    </p:cSldViewPr>
  </p:slideViewPr>
  <p:outlineViewPr>
    <p:cViewPr>
      <p:scale>
        <a:sx n="33" d="100"/>
        <a:sy n="33" d="100"/>
      </p:scale>
      <p:origin x="0" y="-6774"/>
    </p:cViewPr>
  </p:outlineViewPr>
  <p:notesTextViewPr>
    <p:cViewPr>
      <p:scale>
        <a:sx n="100" d="100"/>
        <a:sy n="100" d="100"/>
      </p:scale>
      <p:origin x="0" y="0"/>
    </p:cViewPr>
  </p:notesTextViewPr>
  <p:sorterViewPr>
    <p:cViewPr varScale="1">
      <p:scale>
        <a:sx n="1" d="1"/>
        <a:sy n="1" d="1"/>
      </p:scale>
      <p:origin x="0" y="-101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4" Type="http://schemas.openxmlformats.org/officeDocument/2006/relationships/image" Target="../media/image4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 Id="rId6" Type="http://schemas.openxmlformats.org/officeDocument/2006/relationships/image" Target="../media/image76.wmf"/><Relationship Id="rId5" Type="http://schemas.openxmlformats.org/officeDocument/2006/relationships/image" Target="../media/image75.wmf"/><Relationship Id="rId4" Type="http://schemas.openxmlformats.org/officeDocument/2006/relationships/image" Target="../media/image74.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5" Type="http://schemas.openxmlformats.org/officeDocument/2006/relationships/image" Target="../media/image17.wmf"/><Relationship Id="rId4"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1.wmf"/><Relationship Id="rId7" Type="http://schemas.openxmlformats.org/officeDocument/2006/relationships/image" Target="../media/image25.wmf"/><Relationship Id="rId2" Type="http://schemas.openxmlformats.org/officeDocument/2006/relationships/image" Target="../media/image20.wmf"/><Relationship Id="rId1" Type="http://schemas.openxmlformats.org/officeDocument/2006/relationships/image" Target="../media/image19.wmf"/><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5" Type="http://schemas.openxmlformats.org/officeDocument/2006/relationships/image" Target="../media/image33.wmf"/><Relationship Id="rId4" Type="http://schemas.openxmlformats.org/officeDocument/2006/relationships/image" Target="../media/image32.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image" Target="../media/image36.wmf"/><Relationship Id="rId7" Type="http://schemas.openxmlformats.org/officeDocument/2006/relationships/image" Target="../media/image40.wmf"/><Relationship Id="rId2" Type="http://schemas.openxmlformats.org/officeDocument/2006/relationships/image" Target="../media/image35.wmf"/><Relationship Id="rId1" Type="http://schemas.openxmlformats.org/officeDocument/2006/relationships/image" Target="../media/image34.wmf"/><Relationship Id="rId6" Type="http://schemas.openxmlformats.org/officeDocument/2006/relationships/image" Target="../media/image39.wmf"/><Relationship Id="rId5" Type="http://schemas.openxmlformats.org/officeDocument/2006/relationships/image" Target="../media/image38.wmf"/><Relationship Id="rId10" Type="http://schemas.openxmlformats.org/officeDocument/2006/relationships/image" Target="../media/image43.wmf"/><Relationship Id="rId4" Type="http://schemas.openxmlformats.org/officeDocument/2006/relationships/image" Target="../media/image37.wmf"/><Relationship Id="rId9"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30" tIns="48315" rIns="96630" bIns="48315" numCol="1" anchor="t" anchorCtr="0" compatLnSpc="1">
            <a:prstTxWarp prst="textNoShape">
              <a:avLst/>
            </a:prstTxWarp>
          </a:bodyPr>
          <a:lstStyle>
            <a:lvl1pPr algn="l" defTabSz="966788" eaLnBrk="1" hangingPunct="1">
              <a:defRPr sz="1300">
                <a:latin typeface="Times New Roman" pitchFamily="18" charset="0"/>
              </a:defRPr>
            </a:lvl1pPr>
          </a:lstStyle>
          <a:p>
            <a:pPr>
              <a:defRPr/>
            </a:pPr>
            <a:endParaRPr lang="en-US"/>
          </a:p>
        </p:txBody>
      </p:sp>
      <p:sp>
        <p:nvSpPr>
          <p:cNvPr id="49155"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630" tIns="48315" rIns="96630" bIns="48315" numCol="1" anchor="t" anchorCtr="0" compatLnSpc="1">
            <a:prstTxWarp prst="textNoShape">
              <a:avLst/>
            </a:prstTxWarp>
          </a:bodyPr>
          <a:lstStyle>
            <a:lvl1pPr algn="r" defTabSz="966788" eaLnBrk="1" hangingPunct="1">
              <a:defRPr sz="1300">
                <a:latin typeface="Times New Roman" pitchFamily="18" charset="0"/>
              </a:defRPr>
            </a:lvl1pPr>
          </a:lstStyle>
          <a:p>
            <a:pPr>
              <a:defRPr/>
            </a:pPr>
            <a:endParaRPr lang="en-US"/>
          </a:p>
        </p:txBody>
      </p:sp>
      <p:sp>
        <p:nvSpPr>
          <p:cNvPr id="49156"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630" tIns="48315" rIns="96630" bIns="48315" numCol="1" anchor="b" anchorCtr="0" compatLnSpc="1">
            <a:prstTxWarp prst="textNoShape">
              <a:avLst/>
            </a:prstTxWarp>
          </a:bodyPr>
          <a:lstStyle>
            <a:lvl1pPr algn="l" defTabSz="966788" eaLnBrk="1" hangingPunct="1">
              <a:defRPr sz="1300">
                <a:latin typeface="Times New Roman" pitchFamily="18" charset="0"/>
              </a:defRPr>
            </a:lvl1pPr>
          </a:lstStyle>
          <a:p>
            <a:pPr>
              <a:defRPr/>
            </a:pPr>
            <a:endParaRPr lang="en-US"/>
          </a:p>
        </p:txBody>
      </p:sp>
      <p:sp>
        <p:nvSpPr>
          <p:cNvPr id="49157"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630" tIns="48315" rIns="96630" bIns="48315" numCol="1" anchor="b" anchorCtr="0" compatLnSpc="1">
            <a:prstTxWarp prst="textNoShape">
              <a:avLst/>
            </a:prstTxWarp>
          </a:bodyPr>
          <a:lstStyle>
            <a:lvl1pPr algn="r" defTabSz="966788" eaLnBrk="1" hangingPunct="1">
              <a:defRPr sz="1300">
                <a:latin typeface="Times New Roman" pitchFamily="18" charset="0"/>
              </a:defRPr>
            </a:lvl1pPr>
          </a:lstStyle>
          <a:p>
            <a:pPr>
              <a:defRPr/>
            </a:pPr>
            <a:fld id="{B0F827BE-F2F7-4EBF-90B6-9CE7D7B09B62}" type="slidenum">
              <a:rPr lang="en-US"/>
              <a:pPr>
                <a:defRPr/>
              </a:pPr>
              <a:t>‹#›</a:t>
            </a:fld>
            <a:endParaRPr lang="en-US"/>
          </a:p>
        </p:txBody>
      </p:sp>
    </p:spTree>
    <p:extLst>
      <p:ext uri="{BB962C8B-B14F-4D97-AF65-F5344CB8AC3E}">
        <p14:creationId xmlns:p14="http://schemas.microsoft.com/office/powerpoint/2010/main" val="508860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hdr" sz="quarter"/>
          </p:nvPr>
        </p:nvSpPr>
        <p:spPr bwMode="auto">
          <a:xfrm>
            <a:off x="0" y="0"/>
            <a:ext cx="3170238" cy="485775"/>
          </a:xfrm>
          <a:prstGeom prst="rect">
            <a:avLst/>
          </a:prstGeom>
          <a:noFill/>
          <a:ln w="9525">
            <a:noFill/>
            <a:miter lim="800000"/>
            <a:headEnd/>
            <a:tailEnd/>
          </a:ln>
          <a:effectLst/>
        </p:spPr>
        <p:txBody>
          <a:bodyPr vert="horz" wrap="square" lIns="97365" tIns="48683" rIns="97365" bIns="48683" numCol="1" anchor="t" anchorCtr="0" compatLnSpc="1">
            <a:prstTxWarp prst="textNoShape">
              <a:avLst/>
            </a:prstTxWarp>
          </a:bodyPr>
          <a:lstStyle>
            <a:lvl1pPr algn="l" defTabSz="973138" eaLnBrk="1" hangingPunct="1">
              <a:defRPr sz="1300" b="1">
                <a:latin typeface="Times New Roman" pitchFamily="18" charset="0"/>
              </a:defRPr>
            </a:lvl1pPr>
          </a:lstStyle>
          <a:p>
            <a:pPr>
              <a:defRPr/>
            </a:pPr>
            <a:endParaRPr lang="en-US"/>
          </a:p>
        </p:txBody>
      </p:sp>
      <p:sp>
        <p:nvSpPr>
          <p:cNvPr id="134147" name="Rectangle 3"/>
          <p:cNvSpPr>
            <a:spLocks noGrp="1" noChangeArrowheads="1"/>
          </p:cNvSpPr>
          <p:nvPr>
            <p:ph type="dt" idx="1"/>
          </p:nvPr>
        </p:nvSpPr>
        <p:spPr bwMode="auto">
          <a:xfrm>
            <a:off x="4144963" y="0"/>
            <a:ext cx="3170237" cy="485775"/>
          </a:xfrm>
          <a:prstGeom prst="rect">
            <a:avLst/>
          </a:prstGeom>
          <a:noFill/>
          <a:ln w="9525">
            <a:noFill/>
            <a:miter lim="800000"/>
            <a:headEnd/>
            <a:tailEnd/>
          </a:ln>
          <a:effectLst/>
        </p:spPr>
        <p:txBody>
          <a:bodyPr vert="horz" wrap="square" lIns="97365" tIns="48683" rIns="97365" bIns="48683" numCol="1" anchor="t" anchorCtr="0" compatLnSpc="1">
            <a:prstTxWarp prst="textNoShape">
              <a:avLst/>
            </a:prstTxWarp>
          </a:bodyPr>
          <a:lstStyle>
            <a:lvl1pPr algn="r" defTabSz="973138" eaLnBrk="1" hangingPunct="1">
              <a:defRPr sz="1300" b="1">
                <a:latin typeface="Times New Roman" pitchFamily="18" charset="0"/>
              </a:defRPr>
            </a:lvl1pPr>
          </a:lstStyle>
          <a:p>
            <a:pPr>
              <a:defRPr/>
            </a:pPr>
            <a:endParaRPr lang="en-US"/>
          </a:p>
        </p:txBody>
      </p:sp>
      <p:sp>
        <p:nvSpPr>
          <p:cNvPr id="104452" name="Rectangle 4"/>
          <p:cNvSpPr>
            <a:spLocks noGrp="1" noRot="1" noChangeAspect="1" noChangeArrowheads="1" noTextEdit="1"/>
          </p:cNvSpPr>
          <p:nvPr>
            <p:ph type="sldImg" idx="2"/>
          </p:nvPr>
        </p:nvSpPr>
        <p:spPr bwMode="auto">
          <a:xfrm>
            <a:off x="1281113" y="728663"/>
            <a:ext cx="4754562" cy="3565525"/>
          </a:xfrm>
          <a:prstGeom prst="rect">
            <a:avLst/>
          </a:prstGeom>
          <a:noFill/>
          <a:ln w="9525">
            <a:solidFill>
              <a:srgbClr val="000000"/>
            </a:solidFill>
            <a:miter lim="800000"/>
            <a:headEnd/>
            <a:tailEnd/>
          </a:ln>
        </p:spPr>
      </p:sp>
      <p:sp>
        <p:nvSpPr>
          <p:cNvPr id="134149" name="Rectangle 5"/>
          <p:cNvSpPr>
            <a:spLocks noGrp="1" noChangeArrowheads="1"/>
          </p:cNvSpPr>
          <p:nvPr>
            <p:ph type="body" sz="quarter" idx="3"/>
          </p:nvPr>
        </p:nvSpPr>
        <p:spPr bwMode="auto">
          <a:xfrm>
            <a:off x="974725" y="4538663"/>
            <a:ext cx="5365750" cy="4375150"/>
          </a:xfrm>
          <a:prstGeom prst="rect">
            <a:avLst/>
          </a:prstGeom>
          <a:noFill/>
          <a:ln w="9525">
            <a:noFill/>
            <a:miter lim="800000"/>
            <a:headEnd/>
            <a:tailEnd/>
          </a:ln>
          <a:effectLst/>
        </p:spPr>
        <p:txBody>
          <a:bodyPr vert="horz" wrap="square" lIns="97365" tIns="48683" rIns="97365" bIns="48683"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4150" name="Rectangle 6"/>
          <p:cNvSpPr>
            <a:spLocks noGrp="1" noChangeArrowheads="1"/>
          </p:cNvSpPr>
          <p:nvPr>
            <p:ph type="ftr" sz="quarter" idx="4"/>
          </p:nvPr>
        </p:nvSpPr>
        <p:spPr bwMode="auto">
          <a:xfrm>
            <a:off x="0" y="9156700"/>
            <a:ext cx="3170238" cy="406400"/>
          </a:xfrm>
          <a:prstGeom prst="rect">
            <a:avLst/>
          </a:prstGeom>
          <a:noFill/>
          <a:ln w="9525">
            <a:noFill/>
            <a:miter lim="800000"/>
            <a:headEnd/>
            <a:tailEnd/>
          </a:ln>
          <a:effectLst/>
        </p:spPr>
        <p:txBody>
          <a:bodyPr vert="horz" wrap="square" lIns="97365" tIns="48683" rIns="97365" bIns="48683" numCol="1" anchor="b" anchorCtr="0" compatLnSpc="1">
            <a:prstTxWarp prst="textNoShape">
              <a:avLst/>
            </a:prstTxWarp>
          </a:bodyPr>
          <a:lstStyle>
            <a:lvl1pPr algn="l" defTabSz="973138" eaLnBrk="1" hangingPunct="1">
              <a:defRPr sz="1300" b="1">
                <a:latin typeface="Times New Roman" pitchFamily="18" charset="0"/>
              </a:defRPr>
            </a:lvl1pPr>
          </a:lstStyle>
          <a:p>
            <a:pPr>
              <a:defRPr/>
            </a:pPr>
            <a:endParaRPr lang="en-US"/>
          </a:p>
        </p:txBody>
      </p:sp>
      <p:sp>
        <p:nvSpPr>
          <p:cNvPr id="134151" name="Rectangle 7"/>
          <p:cNvSpPr>
            <a:spLocks noGrp="1" noChangeArrowheads="1"/>
          </p:cNvSpPr>
          <p:nvPr>
            <p:ph type="sldNum" sz="quarter" idx="5"/>
          </p:nvPr>
        </p:nvSpPr>
        <p:spPr bwMode="auto">
          <a:xfrm>
            <a:off x="4144963" y="9156700"/>
            <a:ext cx="3170237" cy="406400"/>
          </a:xfrm>
          <a:prstGeom prst="rect">
            <a:avLst/>
          </a:prstGeom>
          <a:noFill/>
          <a:ln w="9525">
            <a:noFill/>
            <a:miter lim="800000"/>
            <a:headEnd/>
            <a:tailEnd/>
          </a:ln>
          <a:effectLst/>
        </p:spPr>
        <p:txBody>
          <a:bodyPr vert="horz" wrap="square" lIns="97365" tIns="48683" rIns="97365" bIns="48683" numCol="1" anchor="b" anchorCtr="0" compatLnSpc="1">
            <a:prstTxWarp prst="textNoShape">
              <a:avLst/>
            </a:prstTxWarp>
          </a:bodyPr>
          <a:lstStyle>
            <a:lvl1pPr algn="r" defTabSz="973138" eaLnBrk="1" hangingPunct="1">
              <a:defRPr sz="1300" b="1">
                <a:latin typeface="Times New Roman" pitchFamily="18" charset="0"/>
              </a:defRPr>
            </a:lvl1pPr>
          </a:lstStyle>
          <a:p>
            <a:pPr>
              <a:defRPr/>
            </a:pPr>
            <a:fld id="{7F62F0B2-B22E-4856-9658-DC91A50ABD94}" type="slidenum">
              <a:rPr lang="en-US"/>
              <a:pPr>
                <a:defRPr/>
              </a:pPr>
              <a:t>‹#›</a:t>
            </a:fld>
            <a:endParaRPr lang="en-US"/>
          </a:p>
        </p:txBody>
      </p:sp>
    </p:spTree>
    <p:extLst>
      <p:ext uri="{BB962C8B-B14F-4D97-AF65-F5344CB8AC3E}">
        <p14:creationId xmlns:p14="http://schemas.microsoft.com/office/powerpoint/2010/main" val="34890793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F62F0B2-B22E-4856-9658-DC91A50ABD94}" type="slidenum">
              <a:rPr lang="en-US" smtClean="0"/>
              <a:pPr>
                <a:defRPr/>
              </a:pPr>
              <a:t>1</a:t>
            </a:fld>
            <a:endParaRPr lang="en-US"/>
          </a:p>
        </p:txBody>
      </p:sp>
    </p:spTree>
    <p:extLst>
      <p:ext uri="{BB962C8B-B14F-4D97-AF65-F5344CB8AC3E}">
        <p14:creationId xmlns:p14="http://schemas.microsoft.com/office/powerpoint/2010/main" val="3925890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0CE590E8-E47F-48D4-B38F-C1337680D170}" type="slidenum">
              <a:rPr lang="en-US" smtClean="0"/>
              <a:pPr/>
              <a:t>28</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r>
              <a:rPr lang="en-US" dirty="0" smtClean="0"/>
              <a:t>A </a:t>
            </a:r>
            <a:r>
              <a:rPr lang="en-US" b="1" i="1" dirty="0" smtClean="0"/>
              <a:t>capillary wave</a:t>
            </a:r>
            <a:r>
              <a:rPr lang="en-US" dirty="0" smtClean="0"/>
              <a:t> is a wave traveling along the phase boundary of a fluid, whose dynamics are dominated by the effects of surface tension.  The results explain theory of </a:t>
            </a:r>
            <a:r>
              <a:rPr lang="en-US" dirty="0" err="1" smtClean="0"/>
              <a:t>Blanchette</a:t>
            </a:r>
            <a:r>
              <a:rPr lang="en-US" dirty="0" smtClean="0"/>
              <a:t> &amp; </a:t>
            </a:r>
            <a:r>
              <a:rPr lang="en-US" dirty="0" err="1" smtClean="0"/>
              <a:t>Bigioni</a:t>
            </a:r>
            <a:r>
              <a:rPr lang="en-US" baseline="0" dirty="0" smtClean="0"/>
              <a:t> (2006). A represents </a:t>
            </a:r>
            <a:r>
              <a:rPr lang="en-US" baseline="0" dirty="0" err="1" smtClean="0"/>
              <a:t>caplllary</a:t>
            </a:r>
            <a:r>
              <a:rPr lang="en-US" baseline="0" dirty="0" smtClean="0"/>
              <a:t> wave which converges at the drop apex and give a vertical pull upwards leading to more horizontal momentum. This leads to pinch-off of secondary drop.</a:t>
            </a:r>
            <a:endParaRPr lang="en-US" dirty="0" smtClean="0"/>
          </a:p>
        </p:txBody>
      </p:sp>
    </p:spTree>
    <p:extLst>
      <p:ext uri="{BB962C8B-B14F-4D97-AF65-F5344CB8AC3E}">
        <p14:creationId xmlns:p14="http://schemas.microsoft.com/office/powerpoint/2010/main" val="345538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Oh1=Oh2, the liquid column is stretched upwards to a long height. Liquid 2 </a:t>
            </a:r>
            <a:r>
              <a:rPr lang="en-US" baseline="0" dirty="0" smtClean="0"/>
              <a:t> forces inwards to do the pinch off. Bo is medium </a:t>
            </a:r>
          </a:p>
          <a:p>
            <a:pPr marL="228600" indent="-228600">
              <a:buAutoNum type="arabicPeriod"/>
            </a:pPr>
            <a:r>
              <a:rPr lang="en-US" baseline="0" dirty="0" smtClean="0"/>
              <a:t>Height of liquid column is lower due to the higher viscosity of liquid 2. Bo is medium</a:t>
            </a:r>
          </a:p>
          <a:p>
            <a:pPr marL="228600" indent="-228600">
              <a:buAutoNum type="arabicPeriod"/>
            </a:pPr>
            <a:r>
              <a:rPr lang="en-US" baseline="0" dirty="0" smtClean="0"/>
              <a:t>Oh1&lt;&lt; Oh2 (very high viscosity of liquid 2. pinch off is prevented and viscous liquid 2 pushes the drop to coalesce completely, Bo is medium</a:t>
            </a:r>
          </a:p>
          <a:p>
            <a:pPr marL="228600" indent="-228600">
              <a:buAutoNum type="arabicPeriod"/>
            </a:pPr>
            <a:r>
              <a:rPr lang="en-US" baseline="0" dirty="0" smtClean="0"/>
              <a:t>Oh1&gt; Oh2. Due to high viscosity of liquid 1, the capillary waves are damped out and the drop coalesces completely. Bo is medium</a:t>
            </a:r>
          </a:p>
          <a:p>
            <a:pPr marL="228600" indent="-228600">
              <a:buAutoNum type="arabicPeriod"/>
            </a:pPr>
            <a:r>
              <a:rPr lang="en-US" baseline="0" dirty="0" smtClean="0"/>
              <a:t>Oh1 ~ Oh2, Bo &gt; medium. Pinch off </a:t>
            </a:r>
            <a:r>
              <a:rPr lang="en-US" baseline="0" dirty="0" err="1" smtClean="0"/>
              <a:t>os</a:t>
            </a:r>
            <a:r>
              <a:rPr lang="en-US" baseline="0" dirty="0" smtClean="0"/>
              <a:t> secondary drop occurs. </a:t>
            </a:r>
          </a:p>
          <a:p>
            <a:pPr marL="228600" indent="-228600">
              <a:buAutoNum type="arabicPeriod"/>
            </a:pPr>
            <a:r>
              <a:rPr lang="en-US" baseline="0" dirty="0" smtClean="0"/>
              <a:t>Oh1~Oh2, Bo&gt;&gt; medium</a:t>
            </a:r>
            <a:endParaRPr lang="en-US" dirty="0"/>
          </a:p>
        </p:txBody>
      </p:sp>
      <p:sp>
        <p:nvSpPr>
          <p:cNvPr id="4" name="Slide Number Placeholder 3"/>
          <p:cNvSpPr>
            <a:spLocks noGrp="1"/>
          </p:cNvSpPr>
          <p:nvPr>
            <p:ph type="sldNum" sz="quarter" idx="10"/>
          </p:nvPr>
        </p:nvSpPr>
        <p:spPr/>
        <p:txBody>
          <a:bodyPr/>
          <a:lstStyle/>
          <a:p>
            <a:pPr>
              <a:defRPr/>
            </a:pPr>
            <a:fld id="{7F62F0B2-B22E-4856-9658-DC91A50ABD94}" type="slidenum">
              <a:rPr lang="en-US" smtClean="0"/>
              <a:pPr>
                <a:defRPr/>
              </a:pPr>
              <a:t>29</a:t>
            </a:fld>
            <a:endParaRPr lang="en-US"/>
          </a:p>
        </p:txBody>
      </p:sp>
    </p:spTree>
    <p:extLst>
      <p:ext uri="{BB962C8B-B14F-4D97-AF65-F5344CB8AC3E}">
        <p14:creationId xmlns:p14="http://schemas.microsoft.com/office/powerpoint/2010/main" val="21234147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F62F0B2-B22E-4856-9658-DC91A50ABD94}" type="slidenum">
              <a:rPr lang="en-US" smtClean="0"/>
              <a:pPr>
                <a:defRPr/>
              </a:pPr>
              <a:t>33</a:t>
            </a:fld>
            <a:endParaRPr lang="en-US"/>
          </a:p>
        </p:txBody>
      </p:sp>
    </p:spTree>
    <p:extLst>
      <p:ext uri="{BB962C8B-B14F-4D97-AF65-F5344CB8AC3E}">
        <p14:creationId xmlns:p14="http://schemas.microsoft.com/office/powerpoint/2010/main" val="3717528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62F0B2-B22E-4856-9658-DC91A50ABD94}" type="slidenum">
              <a:rPr lang="en-US" smtClean="0"/>
              <a:pPr>
                <a:defRPr/>
              </a:pPr>
              <a:t>40</a:t>
            </a:fld>
            <a:endParaRPr lang="en-US"/>
          </a:p>
        </p:txBody>
      </p:sp>
    </p:spTree>
    <p:extLst>
      <p:ext uri="{BB962C8B-B14F-4D97-AF65-F5344CB8AC3E}">
        <p14:creationId xmlns:p14="http://schemas.microsoft.com/office/powerpoint/2010/main" val="4028566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62F0B2-B22E-4856-9658-DC91A50ABD94}" type="slidenum">
              <a:rPr lang="en-US" smtClean="0"/>
              <a:pPr>
                <a:defRPr/>
              </a:pPr>
              <a:t>42</a:t>
            </a:fld>
            <a:endParaRPr lang="en-US"/>
          </a:p>
        </p:txBody>
      </p:sp>
    </p:spTree>
    <p:extLst>
      <p:ext uri="{BB962C8B-B14F-4D97-AF65-F5344CB8AC3E}">
        <p14:creationId xmlns:p14="http://schemas.microsoft.com/office/powerpoint/2010/main" val="725746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62F0B2-B22E-4856-9658-DC91A50ABD94}" type="slidenum">
              <a:rPr lang="en-US" smtClean="0"/>
              <a:pPr>
                <a:defRPr/>
              </a:pPr>
              <a:t>47</a:t>
            </a:fld>
            <a:endParaRPr lang="en-US"/>
          </a:p>
        </p:txBody>
      </p:sp>
    </p:spTree>
    <p:extLst>
      <p:ext uri="{BB962C8B-B14F-4D97-AF65-F5344CB8AC3E}">
        <p14:creationId xmlns:p14="http://schemas.microsoft.com/office/powerpoint/2010/main" val="3241563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F62F0B2-B22E-4856-9658-DC91A50ABD94}" type="slidenum">
              <a:rPr lang="en-US" smtClean="0"/>
              <a:pPr>
                <a:defRPr/>
              </a:pPr>
              <a:t>51</a:t>
            </a:fld>
            <a:endParaRPr lang="en-US"/>
          </a:p>
        </p:txBody>
      </p:sp>
    </p:spTree>
    <p:extLst>
      <p:ext uri="{BB962C8B-B14F-4D97-AF65-F5344CB8AC3E}">
        <p14:creationId xmlns:p14="http://schemas.microsoft.com/office/powerpoint/2010/main" val="2823076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endParaRPr lang="en-IN" smtClean="0"/>
          </a:p>
        </p:txBody>
      </p:sp>
      <p:sp>
        <p:nvSpPr>
          <p:cNvPr id="4" name="Slide Number Placeholder 3"/>
          <p:cNvSpPr>
            <a:spLocks noGrp="1"/>
          </p:cNvSpPr>
          <p:nvPr>
            <p:ph type="sldNum" sz="quarter" idx="5"/>
          </p:nvPr>
        </p:nvSpPr>
        <p:spPr/>
        <p:txBody>
          <a:bodyPr/>
          <a:lstStyle/>
          <a:p>
            <a:pPr>
              <a:defRPr/>
            </a:pPr>
            <a:fld id="{6734617E-2667-4644-A609-C9B903C01256}" type="slidenum">
              <a:rPr lang="en-US" smtClean="0"/>
              <a:pPr>
                <a:defRPr/>
              </a:pPr>
              <a:t>52</a:t>
            </a:fld>
            <a:endParaRPr lang="en-US"/>
          </a:p>
        </p:txBody>
      </p:sp>
    </p:spTree>
    <p:extLst>
      <p:ext uri="{BB962C8B-B14F-4D97-AF65-F5344CB8AC3E}">
        <p14:creationId xmlns:p14="http://schemas.microsoft.com/office/powerpoint/2010/main" val="3156181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p:spPr>
        <p:txBody>
          <a:bodyPr/>
          <a:lstStyle/>
          <a:p>
            <a:endParaRPr lang="en-IN" smtClean="0"/>
          </a:p>
        </p:txBody>
      </p:sp>
      <p:sp>
        <p:nvSpPr>
          <p:cNvPr id="4" name="Slide Number Placeholder 3"/>
          <p:cNvSpPr>
            <a:spLocks noGrp="1"/>
          </p:cNvSpPr>
          <p:nvPr>
            <p:ph type="sldNum" sz="quarter" idx="5"/>
          </p:nvPr>
        </p:nvSpPr>
        <p:spPr/>
        <p:txBody>
          <a:bodyPr/>
          <a:lstStyle/>
          <a:p>
            <a:pPr>
              <a:defRPr/>
            </a:pPr>
            <a:fld id="{6734617E-2667-4644-A609-C9B903C01256}" type="slidenum">
              <a:rPr lang="en-US" smtClean="0"/>
              <a:pPr>
                <a:defRPr/>
              </a:pPr>
              <a:t>53</a:t>
            </a:fld>
            <a:endParaRPr lang="en-US"/>
          </a:p>
        </p:txBody>
      </p:sp>
    </p:spTree>
    <p:extLst>
      <p:ext uri="{BB962C8B-B14F-4D97-AF65-F5344CB8AC3E}">
        <p14:creationId xmlns:p14="http://schemas.microsoft.com/office/powerpoint/2010/main" val="74851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5571EABD-6EEC-4114-8A77-E9F0B4A9CFE3}" type="slidenum">
              <a:rPr lang="en-US" smtClean="0"/>
              <a:pPr/>
              <a:t>2</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r>
              <a:rPr lang="en-US" dirty="0" smtClean="0"/>
              <a:t>Drop impact is a common phenomenon we come across in daily life. Here are some pictures showing the outcome of drop impact on liquid and solid substrates.</a:t>
            </a:r>
          </a:p>
        </p:txBody>
      </p:sp>
    </p:spTree>
    <p:extLst>
      <p:ext uri="{BB962C8B-B14F-4D97-AF65-F5344CB8AC3E}">
        <p14:creationId xmlns:p14="http://schemas.microsoft.com/office/powerpoint/2010/main" val="4269983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7F106D5-6A8F-4C94-9F92-343D5300AAEC}" type="slidenum">
              <a:rPr lang="en-US" smtClean="0"/>
              <a:pPr/>
              <a:t>4</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r>
              <a:rPr lang="en-US" dirty="0" smtClean="0"/>
              <a:t>In literature, the types of phenomena when a liquid drop impacts on liquid surface are mainly: floating, bouncing, coalescence, splashing. Secondary drops are formed during splashing. With gradual increase in Weber number. </a:t>
            </a:r>
          </a:p>
        </p:txBody>
      </p:sp>
    </p:spTree>
    <p:extLst>
      <p:ext uri="{BB962C8B-B14F-4D97-AF65-F5344CB8AC3E}">
        <p14:creationId xmlns:p14="http://schemas.microsoft.com/office/powerpoint/2010/main" val="1497320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Four different parameters are used to determine the phenomena: </a:t>
            </a:r>
            <a:r>
              <a:rPr lang="en-US" dirty="0" err="1" smtClean="0"/>
              <a:t>Ohnesorge</a:t>
            </a:r>
            <a:r>
              <a:rPr lang="en-US" dirty="0" smtClean="0"/>
              <a:t> number for liquid 1, </a:t>
            </a:r>
            <a:r>
              <a:rPr lang="en-US" dirty="0" err="1" smtClean="0"/>
              <a:t>Ohnesorge</a:t>
            </a:r>
            <a:r>
              <a:rPr lang="en-US" dirty="0" smtClean="0"/>
              <a:t> number for liquid 2, Bond number, Atwood number.</a:t>
            </a:r>
            <a:endParaRPr lang="en-US" dirty="0"/>
          </a:p>
        </p:txBody>
      </p:sp>
      <p:sp>
        <p:nvSpPr>
          <p:cNvPr id="4" name="Slide Number Placeholder 3"/>
          <p:cNvSpPr>
            <a:spLocks noGrp="1"/>
          </p:cNvSpPr>
          <p:nvPr>
            <p:ph type="sldNum" sz="quarter" idx="10"/>
          </p:nvPr>
        </p:nvSpPr>
        <p:spPr/>
        <p:txBody>
          <a:bodyPr/>
          <a:lstStyle/>
          <a:p>
            <a:pPr>
              <a:defRPr/>
            </a:pPr>
            <a:fld id="{7F62F0B2-B22E-4856-9658-DC91A50ABD94}" type="slidenum">
              <a:rPr lang="en-US" smtClean="0"/>
              <a:pPr>
                <a:defRPr/>
              </a:pPr>
              <a:t>5</a:t>
            </a:fld>
            <a:endParaRPr lang="en-US"/>
          </a:p>
        </p:txBody>
      </p:sp>
    </p:spTree>
    <p:extLst>
      <p:ext uri="{BB962C8B-B14F-4D97-AF65-F5344CB8AC3E}">
        <p14:creationId xmlns:p14="http://schemas.microsoft.com/office/powerpoint/2010/main" val="37815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IN" smtClean="0"/>
          </a:p>
        </p:txBody>
      </p:sp>
      <p:sp>
        <p:nvSpPr>
          <p:cNvPr id="116740" name="Slide Number Placeholder 3"/>
          <p:cNvSpPr>
            <a:spLocks noGrp="1"/>
          </p:cNvSpPr>
          <p:nvPr>
            <p:ph type="sldNum" sz="quarter" idx="5"/>
          </p:nvPr>
        </p:nvSpPr>
        <p:spPr/>
        <p:txBody>
          <a:bodyPr/>
          <a:lstStyle/>
          <a:p>
            <a:pPr>
              <a:defRPr/>
            </a:pPr>
            <a:fld id="{27BD2933-9284-42BE-8AAA-CE46CCF8986F}" type="slidenum">
              <a:rPr lang="en-US" smtClean="0"/>
              <a:pPr>
                <a:defRPr/>
              </a:pPr>
              <a:t>20</a:t>
            </a:fld>
            <a:endParaRPr lang="en-US" smtClean="0"/>
          </a:p>
        </p:txBody>
      </p:sp>
    </p:spTree>
    <p:extLst>
      <p:ext uri="{BB962C8B-B14F-4D97-AF65-F5344CB8AC3E}">
        <p14:creationId xmlns:p14="http://schemas.microsoft.com/office/powerpoint/2010/main" val="802395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Animation of partial coalescence showing secondary and tertiary drops</a:t>
            </a:r>
            <a:endParaRPr lang="en-US" dirty="0"/>
          </a:p>
        </p:txBody>
      </p:sp>
      <p:sp>
        <p:nvSpPr>
          <p:cNvPr id="4" name="Slide Number Placeholder 3"/>
          <p:cNvSpPr>
            <a:spLocks noGrp="1"/>
          </p:cNvSpPr>
          <p:nvPr>
            <p:ph type="sldNum" sz="quarter" idx="10"/>
          </p:nvPr>
        </p:nvSpPr>
        <p:spPr/>
        <p:txBody>
          <a:bodyPr/>
          <a:lstStyle/>
          <a:p>
            <a:pPr>
              <a:defRPr/>
            </a:pPr>
            <a:fld id="{7F62F0B2-B22E-4856-9658-DC91A50ABD94}" type="slidenum">
              <a:rPr lang="en-US" smtClean="0"/>
              <a:pPr>
                <a:defRPr/>
              </a:pPr>
              <a:t>22</a:t>
            </a:fld>
            <a:endParaRPr lang="en-US"/>
          </a:p>
        </p:txBody>
      </p:sp>
    </p:spTree>
    <p:extLst>
      <p:ext uri="{BB962C8B-B14F-4D97-AF65-F5344CB8AC3E}">
        <p14:creationId xmlns:p14="http://schemas.microsoft.com/office/powerpoint/2010/main" val="912567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 0.75 </a:t>
            </a:r>
            <a:r>
              <a:rPr lang="en-US" dirty="0" err="1" smtClean="0"/>
              <a:t>Tc</a:t>
            </a:r>
            <a:r>
              <a:rPr lang="en-US" baseline="0" dirty="0" smtClean="0"/>
              <a:t> we observe first pinch off, At t = 2Tc we observe tertiary drop. The diameter ratios in the two steps are 0.54 and 0.47 respectively. The process of partial coalescence completes in a cascade of two steps. </a:t>
            </a:r>
            <a:r>
              <a:rPr lang="en-US" baseline="0" dirty="0" err="1" smtClean="0"/>
              <a:t>Kavehpour</a:t>
            </a:r>
            <a:r>
              <a:rPr lang="en-US" baseline="0" dirty="0" smtClean="0"/>
              <a:t> (2006) started with a drop of diameter 1.2 mm in water-air system and observed two steps in a cascade with secondary and tertiary diameters of 0.64 mm and 0.32 mm respectively.</a:t>
            </a:r>
            <a:endParaRPr lang="en-US" dirty="0"/>
          </a:p>
        </p:txBody>
      </p:sp>
      <p:sp>
        <p:nvSpPr>
          <p:cNvPr id="4" name="Slide Number Placeholder 3"/>
          <p:cNvSpPr>
            <a:spLocks noGrp="1"/>
          </p:cNvSpPr>
          <p:nvPr>
            <p:ph type="sldNum" sz="quarter" idx="10"/>
          </p:nvPr>
        </p:nvSpPr>
        <p:spPr/>
        <p:txBody>
          <a:bodyPr/>
          <a:lstStyle/>
          <a:p>
            <a:pPr>
              <a:defRPr/>
            </a:pPr>
            <a:fld id="{7F62F0B2-B22E-4856-9658-DC91A50ABD94}" type="slidenum">
              <a:rPr lang="en-US" smtClean="0"/>
              <a:pPr>
                <a:defRPr/>
              </a:pPr>
              <a:t>23</a:t>
            </a:fld>
            <a:endParaRPr lang="en-US"/>
          </a:p>
        </p:txBody>
      </p:sp>
    </p:spTree>
    <p:extLst>
      <p:ext uri="{BB962C8B-B14F-4D97-AF65-F5344CB8AC3E}">
        <p14:creationId xmlns:p14="http://schemas.microsoft.com/office/powerpoint/2010/main" val="4174130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a high gravitational force, the value of Bond number increases. The thin film below the drop drains out slowly with time, finally creating a hole in the drop when it comes in</a:t>
            </a:r>
            <a:r>
              <a:rPr lang="en-US" baseline="0" dirty="0" smtClean="0"/>
              <a:t> contact with the interface at t=0.37 </a:t>
            </a:r>
            <a:r>
              <a:rPr lang="en-US" baseline="0" dirty="0" err="1" smtClean="0"/>
              <a:t>Tc</a:t>
            </a:r>
            <a:r>
              <a:rPr lang="en-US" baseline="0" dirty="0" smtClean="0"/>
              <a:t>, a small matrix drop, also called satellite drop, is seen to be trapped during the film rupture. Such an entrapment was observed by </a:t>
            </a:r>
            <a:r>
              <a:rPr lang="en-US" baseline="0" dirty="0" err="1" smtClean="0"/>
              <a:t>Thoroddsen</a:t>
            </a:r>
            <a:r>
              <a:rPr lang="en-US" baseline="0" dirty="0" smtClean="0"/>
              <a:t> et al (2008) and Chen et al (2006). The drop liquid was 18% PEO in water and the matrix liquid was </a:t>
            </a:r>
            <a:r>
              <a:rPr lang="en-US" baseline="0" dirty="0" err="1" smtClean="0"/>
              <a:t>decane</a:t>
            </a:r>
            <a:r>
              <a:rPr lang="en-US" baseline="0" dirty="0" smtClean="0"/>
              <a:t>. At t=0.52 </a:t>
            </a:r>
            <a:r>
              <a:rPr lang="en-US" baseline="0" dirty="0" err="1" smtClean="0"/>
              <a:t>Tc</a:t>
            </a:r>
            <a:r>
              <a:rPr lang="en-US" baseline="0" dirty="0" smtClean="0"/>
              <a:t> the drop completely drains into the bulk liquid leading to complete </a:t>
            </a:r>
            <a:r>
              <a:rPr lang="en-US" baseline="0" dirty="0" err="1" smtClean="0"/>
              <a:t>coalscence</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7F62F0B2-B22E-4856-9658-DC91A50ABD94}" type="slidenum">
              <a:rPr lang="en-US" smtClean="0"/>
              <a:pPr>
                <a:defRPr/>
              </a:pPr>
              <a:t>24</a:t>
            </a:fld>
            <a:endParaRPr lang="en-US"/>
          </a:p>
        </p:txBody>
      </p:sp>
    </p:spTree>
    <p:extLst>
      <p:ext uri="{BB962C8B-B14F-4D97-AF65-F5344CB8AC3E}">
        <p14:creationId xmlns:p14="http://schemas.microsoft.com/office/powerpoint/2010/main" val="2077697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Secondary to primary drop ratio xi</a:t>
            </a:r>
            <a:r>
              <a:rPr lang="en-US" baseline="0" dirty="0" smtClean="0"/>
              <a:t> has nearly constant value of 0.54. Secondary drop formed after the partial coalescence is nearly half the size of the initial drop. This region is named as </a:t>
            </a:r>
            <a:r>
              <a:rPr lang="en-US" baseline="0" dirty="0" err="1" smtClean="0"/>
              <a:t>inertio</a:t>
            </a:r>
            <a:r>
              <a:rPr lang="en-US" baseline="0" dirty="0" smtClean="0"/>
              <a:t>-capillary regime. For the other two regimes, the gravity dominant regime is named as the gravity regime and viscosity dominant regime is called as the viscous regime. In the gravity regime, there is a maximum drop-diameter Du at which the phenomena of partial coalescence is not observed. The drops equal to and larger than this particular diameter completely coalesce after impact. After the film ruptures, the larger drop drains off quickly into the bulk liquid due to more gravity. As the drop size is decreased, more resistance to capillary force is created and so gradually the secondary drop size becomes smaller. At a particular diameter DL the necking formed at the interface cannot be sustained and the drop completely coalesces. This is the minimum diameter below which the partial coalescence phenomenon is not observed.  </a:t>
            </a:r>
            <a:endParaRPr lang="en-US" dirty="0"/>
          </a:p>
        </p:txBody>
      </p:sp>
      <p:sp>
        <p:nvSpPr>
          <p:cNvPr id="4" name="Slide Number Placeholder 3"/>
          <p:cNvSpPr>
            <a:spLocks noGrp="1"/>
          </p:cNvSpPr>
          <p:nvPr>
            <p:ph type="sldNum" sz="quarter" idx="10"/>
          </p:nvPr>
        </p:nvSpPr>
        <p:spPr/>
        <p:txBody>
          <a:bodyPr/>
          <a:lstStyle/>
          <a:p>
            <a:pPr>
              <a:defRPr/>
            </a:pPr>
            <a:fld id="{7F62F0B2-B22E-4856-9658-DC91A50ABD94}" type="slidenum">
              <a:rPr lang="en-US" smtClean="0"/>
              <a:pPr>
                <a:defRPr/>
              </a:pPr>
              <a:t>25</a:t>
            </a:fld>
            <a:endParaRPr lang="en-US"/>
          </a:p>
        </p:txBody>
      </p:sp>
    </p:spTree>
    <p:extLst>
      <p:ext uri="{BB962C8B-B14F-4D97-AF65-F5344CB8AC3E}">
        <p14:creationId xmlns:p14="http://schemas.microsoft.com/office/powerpoint/2010/main" val="3043606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p>
            </p:txBody>
          </p:sp>
          <p:sp>
            <p:nvSpPr>
              <p:cNvPr id="51" name="Freeform 29"/>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p>
            </p:txBody>
          </p:sp>
          <p:sp>
            <p:nvSpPr>
              <p:cNvPr id="52" name="Freeform 30"/>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56" name="Freeform 34"/>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29" name="Freeform 43"/>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1" name="Freeform 55"/>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2" name="Freeform 56"/>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3" name="Freeform 57"/>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14" name="Freeform 58"/>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15" name="Freeform 59"/>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16" name="Freeform 60"/>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p>
              </p:txBody>
            </p:sp>
          </p:grpSp>
        </p:grpSp>
      </p:grpSp>
      <p:sp>
        <p:nvSpPr>
          <p:cNvPr id="639042" name="Rectangle 66"/>
          <p:cNvSpPr>
            <a:spLocks noGrp="1" noChangeArrowheads="1"/>
          </p:cNvSpPr>
          <p:nvPr>
            <p:ph type="ctrTitle" sz="quarter"/>
          </p:nvPr>
        </p:nvSpPr>
        <p:spPr>
          <a:xfrm>
            <a:off x="685800" y="1692275"/>
            <a:ext cx="7772400" cy="1736725"/>
          </a:xfrm>
        </p:spPr>
        <p:txBody>
          <a:bodyPr anchor="b"/>
          <a:lstStyle>
            <a:lvl1pPr>
              <a:defRPr/>
            </a:lvl1pPr>
          </a:lstStyle>
          <a:p>
            <a:r>
              <a:rPr lang="en-US"/>
              <a:t>Click to edit Master title style</a:t>
            </a:r>
          </a:p>
        </p:txBody>
      </p:sp>
      <p:sp>
        <p:nvSpPr>
          <p:cNvPr id="63904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r>
              <a:rPr lang="en-US"/>
              <a:t>Introduction</a:t>
            </a: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pPr>
              <a:defRPr/>
            </a:pPr>
            <a:fld id="{A1D54F9F-9FBB-42A7-A420-6DCD360C63A6}" type="slidenum">
              <a:rPr lang="en-US"/>
              <a:pPr>
                <a:defRPr/>
              </a:pPr>
              <a:t>‹#›</a:t>
            </a:fld>
            <a:endParaRPr lang="en-US"/>
          </a:p>
        </p:txBody>
      </p:sp>
    </p:spTree>
  </p:cSld>
  <p:clrMapOvr>
    <a:masterClrMapping/>
  </p:clrMapOvr>
  <p:transitio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r>
              <a:rPr lang="en-US"/>
              <a:t>Introduction</a:t>
            </a:r>
          </a:p>
        </p:txBody>
      </p:sp>
      <p:sp>
        <p:nvSpPr>
          <p:cNvPr id="6" name="Rectangle 71"/>
          <p:cNvSpPr>
            <a:spLocks noGrp="1" noChangeArrowheads="1"/>
          </p:cNvSpPr>
          <p:nvPr>
            <p:ph type="sldNum" sz="quarter" idx="12"/>
          </p:nvPr>
        </p:nvSpPr>
        <p:spPr>
          <a:ln/>
        </p:spPr>
        <p:txBody>
          <a:bodyPr/>
          <a:lstStyle>
            <a:lvl1pPr>
              <a:defRPr/>
            </a:lvl1pPr>
          </a:lstStyle>
          <a:p>
            <a:pPr>
              <a:defRPr/>
            </a:pPr>
            <a:fld id="{2AECCD20-8024-4B27-906E-93DA5F9A469F}" type="slidenum">
              <a:rPr lang="en-US"/>
              <a:pPr>
                <a:defRPr/>
              </a:pPr>
              <a:t>‹#›</a:t>
            </a:fld>
            <a:endParaRPr lang="en-US"/>
          </a:p>
        </p:txBody>
      </p:sp>
    </p:spTree>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r>
              <a:rPr lang="en-US"/>
              <a:t>Introduction</a:t>
            </a:r>
          </a:p>
        </p:txBody>
      </p:sp>
      <p:sp>
        <p:nvSpPr>
          <p:cNvPr id="6" name="Rectangle 71"/>
          <p:cNvSpPr>
            <a:spLocks noGrp="1" noChangeArrowheads="1"/>
          </p:cNvSpPr>
          <p:nvPr>
            <p:ph type="sldNum" sz="quarter" idx="12"/>
          </p:nvPr>
        </p:nvSpPr>
        <p:spPr>
          <a:ln/>
        </p:spPr>
        <p:txBody>
          <a:bodyPr/>
          <a:lstStyle>
            <a:lvl1pPr>
              <a:defRPr/>
            </a:lvl1pPr>
          </a:lstStyle>
          <a:p>
            <a:pPr>
              <a:defRPr/>
            </a:pPr>
            <a:fld id="{1FC64055-1F58-4317-BC1B-141664CC4E01}" type="slidenum">
              <a:rPr lang="en-US"/>
              <a:pPr>
                <a:defRPr/>
              </a:pPr>
              <a:t>‹#›</a:t>
            </a:fld>
            <a:endParaRPr lang="en-US"/>
          </a:p>
        </p:txBody>
      </p:sp>
    </p:spTree>
  </p:cSld>
  <p:clrMapOvr>
    <a:masterClrMapping/>
  </p:clrMapOvr>
  <p:transition spd="slow">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r>
              <a:rPr lang="en-US"/>
              <a:t>Introduction</a:t>
            </a:r>
          </a:p>
        </p:txBody>
      </p:sp>
      <p:sp>
        <p:nvSpPr>
          <p:cNvPr id="6" name="Rectangle 71"/>
          <p:cNvSpPr>
            <a:spLocks noGrp="1" noChangeArrowheads="1"/>
          </p:cNvSpPr>
          <p:nvPr>
            <p:ph type="sldNum" sz="quarter" idx="12"/>
          </p:nvPr>
        </p:nvSpPr>
        <p:spPr>
          <a:ln/>
        </p:spPr>
        <p:txBody>
          <a:bodyPr/>
          <a:lstStyle>
            <a:lvl1pPr>
              <a:defRPr/>
            </a:lvl1pPr>
          </a:lstStyle>
          <a:p>
            <a:pPr>
              <a:defRPr/>
            </a:pPr>
            <a:fld id="{7EF7AAF0-4E15-4409-A97C-7D9407120AB5}" type="slidenum">
              <a:rPr lang="en-US"/>
              <a:pPr>
                <a:defRPr/>
              </a:pPr>
              <a:t>‹#›</a:t>
            </a:fld>
            <a:endParaRPr lang="en-US"/>
          </a:p>
        </p:txBody>
      </p:sp>
    </p:spTree>
  </p:cSld>
  <p:clrMapOvr>
    <a:masterClrMapping/>
  </p:clrMapOvr>
  <p:transition spd="slow">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r>
              <a:rPr lang="en-US"/>
              <a:t>Introduction</a:t>
            </a:r>
          </a:p>
        </p:txBody>
      </p:sp>
      <p:sp>
        <p:nvSpPr>
          <p:cNvPr id="5" name="Rectangle 71"/>
          <p:cNvSpPr>
            <a:spLocks noGrp="1" noChangeArrowheads="1"/>
          </p:cNvSpPr>
          <p:nvPr>
            <p:ph type="sldNum" sz="quarter" idx="12"/>
          </p:nvPr>
        </p:nvSpPr>
        <p:spPr>
          <a:ln/>
        </p:spPr>
        <p:txBody>
          <a:bodyPr/>
          <a:lstStyle>
            <a:lvl1pPr>
              <a:defRPr/>
            </a:lvl1pPr>
          </a:lstStyle>
          <a:p>
            <a:pPr>
              <a:defRPr/>
            </a:pPr>
            <a:fld id="{957F04C7-4E92-4234-B0E8-ACC80C2CBB17}" type="slidenum">
              <a:rPr lang="en-US"/>
              <a:pPr>
                <a:defRPr/>
              </a:pPr>
              <a:t>‹#›</a:t>
            </a:fld>
            <a:endParaRPr lang="en-US"/>
          </a:p>
        </p:txBody>
      </p:sp>
    </p:spTree>
  </p:cSld>
  <p:clrMapOvr>
    <a:masterClrMapping/>
  </p:clrMapOvr>
  <p:transition spd="slow">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r>
              <a:rPr lang="en-US"/>
              <a:t>Introduction</a:t>
            </a:r>
          </a:p>
        </p:txBody>
      </p:sp>
      <p:sp>
        <p:nvSpPr>
          <p:cNvPr id="9" name="Rectangle 71"/>
          <p:cNvSpPr>
            <a:spLocks noGrp="1" noChangeArrowheads="1"/>
          </p:cNvSpPr>
          <p:nvPr>
            <p:ph type="sldNum" sz="quarter" idx="12"/>
          </p:nvPr>
        </p:nvSpPr>
        <p:spPr>
          <a:ln/>
        </p:spPr>
        <p:txBody>
          <a:bodyPr/>
          <a:lstStyle>
            <a:lvl1pPr>
              <a:defRPr/>
            </a:lvl1pPr>
          </a:lstStyle>
          <a:p>
            <a:pPr>
              <a:defRPr/>
            </a:pPr>
            <a:fld id="{D526B0DB-0036-4E0A-9662-383F52A64F74}" type="slidenum">
              <a:rPr lang="en-US"/>
              <a:pPr>
                <a:defRPr/>
              </a:pPr>
              <a:t>‹#›</a:t>
            </a:fld>
            <a:endParaRPr lang="en-US"/>
          </a:p>
        </p:txBody>
      </p:sp>
    </p:spTree>
  </p:cSld>
  <p:clrMapOvr>
    <a:masterClrMapping/>
  </p:clrMapOvr>
  <p:transition spd="slow">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9"/>
          <p:cNvSpPr>
            <a:spLocks noGrp="1" noChangeArrowheads="1"/>
          </p:cNvSpPr>
          <p:nvPr>
            <p:ph type="dt" sz="half" idx="10"/>
          </p:nvPr>
        </p:nvSpPr>
        <p:spPr>
          <a:ln/>
        </p:spPr>
        <p:txBody>
          <a:bodyPr/>
          <a:lstStyle>
            <a:lvl1pPr>
              <a:defRPr/>
            </a:lvl1pPr>
          </a:lstStyle>
          <a:p>
            <a:pPr>
              <a:defRPr/>
            </a:pPr>
            <a:endParaRPr lang="en-US"/>
          </a:p>
        </p:txBody>
      </p:sp>
      <p:sp>
        <p:nvSpPr>
          <p:cNvPr id="7" name="Rectangle 70"/>
          <p:cNvSpPr>
            <a:spLocks noGrp="1" noChangeArrowheads="1"/>
          </p:cNvSpPr>
          <p:nvPr>
            <p:ph type="ftr" sz="quarter" idx="11"/>
          </p:nvPr>
        </p:nvSpPr>
        <p:spPr>
          <a:ln/>
        </p:spPr>
        <p:txBody>
          <a:bodyPr/>
          <a:lstStyle>
            <a:lvl1pPr>
              <a:defRPr/>
            </a:lvl1pPr>
          </a:lstStyle>
          <a:p>
            <a:pPr>
              <a:defRPr/>
            </a:pPr>
            <a:r>
              <a:rPr lang="en-US"/>
              <a:t>Introduction</a:t>
            </a:r>
          </a:p>
        </p:txBody>
      </p:sp>
      <p:sp>
        <p:nvSpPr>
          <p:cNvPr id="8" name="Rectangle 71"/>
          <p:cNvSpPr>
            <a:spLocks noGrp="1" noChangeArrowheads="1"/>
          </p:cNvSpPr>
          <p:nvPr>
            <p:ph type="sldNum" sz="quarter" idx="12"/>
          </p:nvPr>
        </p:nvSpPr>
        <p:spPr>
          <a:ln/>
        </p:spPr>
        <p:txBody>
          <a:bodyPr/>
          <a:lstStyle>
            <a:lvl1pPr>
              <a:defRPr/>
            </a:lvl1pPr>
          </a:lstStyle>
          <a:p>
            <a:pPr>
              <a:defRPr/>
            </a:pPr>
            <a:fld id="{6C7AA10E-BE06-4EAC-BB3B-DCFDA18484B8}" type="slidenum">
              <a:rPr lang="en-US"/>
              <a:pPr>
                <a:defRPr/>
              </a:pPr>
              <a:t>‹#›</a:t>
            </a:fld>
            <a:endParaRPr lang="en-US"/>
          </a:p>
        </p:txBody>
      </p:sp>
    </p:spTree>
  </p:cSld>
  <p:clrMapOvr>
    <a:masterClrMapping/>
  </p:clrMapOvr>
  <p:transition spd="slow">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7543800" cy="1295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4BD9105C-C69D-4144-B670-797FE9B1D3F6}" type="slidenum">
              <a:rPr lang="en-US" altLang="en-US"/>
              <a:pPr>
                <a:defRPr/>
              </a:pPr>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5D664DD0-58A4-468F-9293-99117F015124}" type="datetimeFigureOut">
              <a:rPr lang="en-US"/>
              <a:pPr>
                <a:defRPr/>
              </a:pPr>
              <a:t>10/31/2018</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4F280D0A-B641-45C3-A631-81DFD75FB548}" type="slidenum">
              <a:rPr lang="en-IN"/>
              <a:pPr>
                <a:defRPr/>
              </a:pPr>
              <a:t>‹#›</a:t>
            </a:fld>
            <a:endParaRPr lang="en-I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38A34FB8-AF8C-42EE-B755-FBA7259AA195}" type="datetimeFigureOut">
              <a:rPr lang="en-US"/>
              <a:pPr>
                <a:defRPr/>
              </a:pPr>
              <a:t>10/31/2018</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C55C2173-5407-4DB7-AB41-B96644BD7998}" type="slidenum">
              <a:rPr lang="en-IN"/>
              <a:pPr>
                <a:defRPr/>
              </a:pPr>
              <a:t>‹#›</a:t>
            </a:fld>
            <a:endParaRPr lang="en-I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A4E9217-A8E3-4138-8EFB-CB0CE9FBD2B3}" type="datetimeFigureOut">
              <a:rPr lang="en-US"/>
              <a:pPr>
                <a:defRPr/>
              </a:pPr>
              <a:t>10/31/2018</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228B1155-A1FA-4800-8F9A-B5245BD71E25}" type="slidenum">
              <a:rPr lang="en-IN"/>
              <a:pPr>
                <a:defRPr/>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r>
              <a:rPr lang="en-US"/>
              <a:t>Introduction</a:t>
            </a:r>
          </a:p>
        </p:txBody>
      </p:sp>
      <p:sp>
        <p:nvSpPr>
          <p:cNvPr id="6" name="Rectangle 71"/>
          <p:cNvSpPr>
            <a:spLocks noGrp="1" noChangeArrowheads="1"/>
          </p:cNvSpPr>
          <p:nvPr>
            <p:ph type="sldNum" sz="quarter" idx="12"/>
          </p:nvPr>
        </p:nvSpPr>
        <p:spPr>
          <a:ln/>
        </p:spPr>
        <p:txBody>
          <a:bodyPr/>
          <a:lstStyle>
            <a:lvl1pPr>
              <a:defRPr/>
            </a:lvl1pPr>
          </a:lstStyle>
          <a:p>
            <a:pPr>
              <a:defRPr/>
            </a:pPr>
            <a:fld id="{E30D5894-D1B5-47A5-9121-3164182EDA52}" type="slidenum">
              <a:rPr lang="en-US"/>
              <a:pPr>
                <a:defRPr/>
              </a:pPr>
              <a:t>‹#›</a:t>
            </a:fld>
            <a:endParaRPr lang="en-US"/>
          </a:p>
        </p:txBody>
      </p:sp>
    </p:spTree>
  </p:cSld>
  <p:clrMapOvr>
    <a:masterClrMapping/>
  </p:clrMapOvr>
  <p:transition spd="slow">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3"/>
          <p:cNvSpPr>
            <a:spLocks noGrp="1"/>
          </p:cNvSpPr>
          <p:nvPr>
            <p:ph type="dt" sz="half" idx="10"/>
          </p:nvPr>
        </p:nvSpPr>
        <p:spPr/>
        <p:txBody>
          <a:bodyPr/>
          <a:lstStyle>
            <a:lvl1pPr>
              <a:defRPr/>
            </a:lvl1pPr>
          </a:lstStyle>
          <a:p>
            <a:pPr>
              <a:defRPr/>
            </a:pPr>
            <a:fld id="{180842EC-E529-4161-9C10-DCC26EBE8D54}" type="datetimeFigureOut">
              <a:rPr lang="en-US"/>
              <a:pPr>
                <a:defRPr/>
              </a:pPr>
              <a:t>10/31/2018</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4A012D07-F3E9-4B3C-A424-55A9BE0124C5}" type="slidenum">
              <a:rPr lang="en-IN"/>
              <a:pPr>
                <a:defRPr/>
              </a:pPr>
              <a:t>‹#›</a:t>
            </a:fld>
            <a:endParaRPr lang="en-I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3"/>
          <p:cNvSpPr>
            <a:spLocks noGrp="1"/>
          </p:cNvSpPr>
          <p:nvPr>
            <p:ph type="dt" sz="half" idx="10"/>
          </p:nvPr>
        </p:nvSpPr>
        <p:spPr/>
        <p:txBody>
          <a:bodyPr/>
          <a:lstStyle>
            <a:lvl1pPr>
              <a:defRPr/>
            </a:lvl1pPr>
          </a:lstStyle>
          <a:p>
            <a:pPr>
              <a:defRPr/>
            </a:pPr>
            <a:fld id="{FC3D8D30-716E-481E-87EF-1630BA00AB9E}" type="datetimeFigureOut">
              <a:rPr lang="en-US"/>
              <a:pPr>
                <a:defRPr/>
              </a:pPr>
              <a:t>10/31/2018</a:t>
            </a:fld>
            <a:endParaRPr lang="en-IN"/>
          </a:p>
        </p:txBody>
      </p:sp>
      <p:sp>
        <p:nvSpPr>
          <p:cNvPr id="8" name="Footer Placeholder 4"/>
          <p:cNvSpPr>
            <a:spLocks noGrp="1"/>
          </p:cNvSpPr>
          <p:nvPr>
            <p:ph type="ftr" sz="quarter" idx="11"/>
          </p:nvPr>
        </p:nvSpPr>
        <p:spPr/>
        <p:txBody>
          <a:bodyPr/>
          <a:lstStyle>
            <a:lvl1pPr>
              <a:defRPr/>
            </a:lvl1pPr>
          </a:lstStyle>
          <a:p>
            <a:pPr>
              <a:defRPr/>
            </a:pPr>
            <a:endParaRPr lang="en-IN"/>
          </a:p>
        </p:txBody>
      </p:sp>
      <p:sp>
        <p:nvSpPr>
          <p:cNvPr id="9" name="Slide Number Placeholder 5"/>
          <p:cNvSpPr>
            <a:spLocks noGrp="1"/>
          </p:cNvSpPr>
          <p:nvPr>
            <p:ph type="sldNum" sz="quarter" idx="12"/>
          </p:nvPr>
        </p:nvSpPr>
        <p:spPr/>
        <p:txBody>
          <a:bodyPr/>
          <a:lstStyle>
            <a:lvl1pPr>
              <a:defRPr/>
            </a:lvl1pPr>
          </a:lstStyle>
          <a:p>
            <a:pPr>
              <a:defRPr/>
            </a:pPr>
            <a:fld id="{F0FDD878-FBD8-4DBA-89CC-3AF3A8900CEF}" type="slidenum">
              <a:rPr lang="en-IN"/>
              <a:pPr>
                <a:defRPr/>
              </a:pPr>
              <a:t>‹#›</a:t>
            </a:fld>
            <a:endParaRPr lang="en-I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E497B9E2-C8ED-4E5E-BDC3-E12FDDBEC0B2}" type="datetimeFigureOut">
              <a:rPr lang="en-US"/>
              <a:pPr>
                <a:defRPr/>
              </a:pPr>
              <a:t>10/31/2018</a:t>
            </a:fld>
            <a:endParaRPr lang="en-IN"/>
          </a:p>
        </p:txBody>
      </p:sp>
      <p:sp>
        <p:nvSpPr>
          <p:cNvPr id="4" name="Footer Placeholder 4"/>
          <p:cNvSpPr>
            <a:spLocks noGrp="1"/>
          </p:cNvSpPr>
          <p:nvPr>
            <p:ph type="ftr" sz="quarter" idx="11"/>
          </p:nvPr>
        </p:nvSpPr>
        <p:spPr/>
        <p:txBody>
          <a:bodyPr/>
          <a:lstStyle>
            <a:lvl1pPr>
              <a:defRPr/>
            </a:lvl1pPr>
          </a:lstStyle>
          <a:p>
            <a:pPr>
              <a:defRPr/>
            </a:pPr>
            <a:endParaRPr lang="en-IN"/>
          </a:p>
        </p:txBody>
      </p:sp>
      <p:sp>
        <p:nvSpPr>
          <p:cNvPr id="5" name="Slide Number Placeholder 5"/>
          <p:cNvSpPr>
            <a:spLocks noGrp="1"/>
          </p:cNvSpPr>
          <p:nvPr>
            <p:ph type="sldNum" sz="quarter" idx="12"/>
          </p:nvPr>
        </p:nvSpPr>
        <p:spPr/>
        <p:txBody>
          <a:bodyPr/>
          <a:lstStyle>
            <a:lvl1pPr>
              <a:defRPr/>
            </a:lvl1pPr>
          </a:lstStyle>
          <a:p>
            <a:pPr>
              <a:defRPr/>
            </a:pPr>
            <a:fld id="{97E7E1DD-4149-44D6-B46D-804F9D5F28DE}" type="slidenum">
              <a:rPr lang="en-IN"/>
              <a:pPr>
                <a:defRPr/>
              </a:pPr>
              <a:t>‹#›</a:t>
            </a:fld>
            <a:endParaRPr lang="en-I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03C288-1FCE-4583-B7D3-B8CB846C4A66}" type="datetimeFigureOut">
              <a:rPr lang="en-US"/>
              <a:pPr>
                <a:defRPr/>
              </a:pPr>
              <a:t>10/31/2018</a:t>
            </a:fld>
            <a:endParaRPr lang="en-IN"/>
          </a:p>
        </p:txBody>
      </p:sp>
      <p:sp>
        <p:nvSpPr>
          <p:cNvPr id="3" name="Footer Placeholder 4"/>
          <p:cNvSpPr>
            <a:spLocks noGrp="1"/>
          </p:cNvSpPr>
          <p:nvPr>
            <p:ph type="ftr" sz="quarter" idx="11"/>
          </p:nvPr>
        </p:nvSpPr>
        <p:spPr/>
        <p:txBody>
          <a:bodyPr/>
          <a:lstStyle>
            <a:lvl1pPr>
              <a:defRPr/>
            </a:lvl1pPr>
          </a:lstStyle>
          <a:p>
            <a:pPr>
              <a:defRPr/>
            </a:pPr>
            <a:endParaRPr lang="en-IN"/>
          </a:p>
        </p:txBody>
      </p:sp>
      <p:sp>
        <p:nvSpPr>
          <p:cNvPr id="4" name="Slide Number Placeholder 5"/>
          <p:cNvSpPr>
            <a:spLocks noGrp="1"/>
          </p:cNvSpPr>
          <p:nvPr>
            <p:ph type="sldNum" sz="quarter" idx="12"/>
          </p:nvPr>
        </p:nvSpPr>
        <p:spPr/>
        <p:txBody>
          <a:bodyPr/>
          <a:lstStyle>
            <a:lvl1pPr>
              <a:defRPr/>
            </a:lvl1pPr>
          </a:lstStyle>
          <a:p>
            <a:pPr>
              <a:defRPr/>
            </a:pPr>
            <a:fld id="{01742771-7E35-4473-91DE-2715F265C385}" type="slidenum">
              <a:rPr lang="en-IN"/>
              <a:pPr>
                <a:defRPr/>
              </a:pPr>
              <a:t>‹#›</a:t>
            </a:fld>
            <a:endParaRPr lang="en-I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0EFE4E2-F780-4A87-83B1-0E35B05E680A}" type="datetimeFigureOut">
              <a:rPr lang="en-US"/>
              <a:pPr>
                <a:defRPr/>
              </a:pPr>
              <a:t>10/31/2018</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895B21CF-F5CF-4E40-A785-62607B77BE5D}" type="slidenum">
              <a:rPr lang="en-IN"/>
              <a:pPr>
                <a:defRPr/>
              </a:pPr>
              <a:t>‹#›</a:t>
            </a:fld>
            <a:endParaRPr lang="en-I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554E92D-54EB-4F6E-8FED-EF6AEA1332B6}" type="datetimeFigureOut">
              <a:rPr lang="en-US"/>
              <a:pPr>
                <a:defRPr/>
              </a:pPr>
              <a:t>10/31/2018</a:t>
            </a:fld>
            <a:endParaRPr lang="en-IN"/>
          </a:p>
        </p:txBody>
      </p:sp>
      <p:sp>
        <p:nvSpPr>
          <p:cNvPr id="6" name="Footer Placeholder 4"/>
          <p:cNvSpPr>
            <a:spLocks noGrp="1"/>
          </p:cNvSpPr>
          <p:nvPr>
            <p:ph type="ftr" sz="quarter" idx="11"/>
          </p:nvPr>
        </p:nvSpPr>
        <p:spPr/>
        <p:txBody>
          <a:bodyPr/>
          <a:lstStyle>
            <a:lvl1pPr>
              <a:defRPr/>
            </a:lvl1pPr>
          </a:lstStyle>
          <a:p>
            <a:pPr>
              <a:defRPr/>
            </a:pPr>
            <a:endParaRPr lang="en-IN"/>
          </a:p>
        </p:txBody>
      </p:sp>
      <p:sp>
        <p:nvSpPr>
          <p:cNvPr id="7" name="Slide Number Placeholder 5"/>
          <p:cNvSpPr>
            <a:spLocks noGrp="1"/>
          </p:cNvSpPr>
          <p:nvPr>
            <p:ph type="sldNum" sz="quarter" idx="12"/>
          </p:nvPr>
        </p:nvSpPr>
        <p:spPr/>
        <p:txBody>
          <a:bodyPr/>
          <a:lstStyle>
            <a:lvl1pPr>
              <a:defRPr/>
            </a:lvl1pPr>
          </a:lstStyle>
          <a:p>
            <a:pPr>
              <a:defRPr/>
            </a:pPr>
            <a:fld id="{0DE47674-B7AE-4CD5-880B-DE4C86C9EF60}" type="slidenum">
              <a:rPr lang="en-IN"/>
              <a:pPr>
                <a:defRPr/>
              </a:pPr>
              <a:t>‹#›</a:t>
            </a:fld>
            <a:endParaRPr lang="en-I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A75C8B1B-A76F-4E50-A819-C81F0D4C2BFB}" type="datetimeFigureOut">
              <a:rPr lang="en-US"/>
              <a:pPr>
                <a:defRPr/>
              </a:pPr>
              <a:t>10/31/2018</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1A1797F6-6DE5-4B40-84D9-A9A8E1FB6F2F}" type="slidenum">
              <a:rPr lang="en-IN"/>
              <a:pPr>
                <a:defRPr/>
              </a:pPr>
              <a:t>‹#›</a:t>
            </a:fld>
            <a:endParaRPr lang="en-I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485DF528-9D4E-491E-8358-5A2BE1D25ED7}" type="datetimeFigureOut">
              <a:rPr lang="en-US"/>
              <a:pPr>
                <a:defRPr/>
              </a:pPr>
              <a:t>10/31/2018</a:t>
            </a:fld>
            <a:endParaRPr lang="en-IN"/>
          </a:p>
        </p:txBody>
      </p:sp>
      <p:sp>
        <p:nvSpPr>
          <p:cNvPr id="5" name="Footer Placeholder 4"/>
          <p:cNvSpPr>
            <a:spLocks noGrp="1"/>
          </p:cNvSpPr>
          <p:nvPr>
            <p:ph type="ftr" sz="quarter" idx="11"/>
          </p:nvPr>
        </p:nvSpPr>
        <p:spPr/>
        <p:txBody>
          <a:bodyPr/>
          <a:lstStyle>
            <a:lvl1pPr>
              <a:defRPr/>
            </a:lvl1pPr>
          </a:lstStyle>
          <a:p>
            <a:pPr>
              <a:defRPr/>
            </a:pPr>
            <a:endParaRPr lang="en-IN"/>
          </a:p>
        </p:txBody>
      </p:sp>
      <p:sp>
        <p:nvSpPr>
          <p:cNvPr id="6" name="Slide Number Placeholder 5"/>
          <p:cNvSpPr>
            <a:spLocks noGrp="1"/>
          </p:cNvSpPr>
          <p:nvPr>
            <p:ph type="sldNum" sz="quarter" idx="12"/>
          </p:nvPr>
        </p:nvSpPr>
        <p:spPr/>
        <p:txBody>
          <a:bodyPr/>
          <a:lstStyle>
            <a:lvl1pPr>
              <a:defRPr/>
            </a:lvl1pPr>
          </a:lstStyle>
          <a:p>
            <a:pPr>
              <a:defRPr/>
            </a:pPr>
            <a:fld id="{EF1C35B2-E649-476F-B3FC-A65A4C31C40A}" type="slidenum">
              <a:rPr lang="en-IN"/>
              <a:pPr>
                <a:defRPr/>
              </a:pPr>
              <a:t>‹#›</a:t>
            </a:fld>
            <a:endParaRPr lang="en-I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p:txBody>
          <a:bodyPr/>
          <a:lstStyle>
            <a:lvl1pPr>
              <a:defRPr/>
            </a:lvl1pPr>
          </a:lstStyle>
          <a:p>
            <a:pPr>
              <a:defRPr/>
            </a:pPr>
            <a:endParaRPr lang="en-US"/>
          </a:p>
        </p:txBody>
      </p:sp>
      <p:sp>
        <p:nvSpPr>
          <p:cNvPr id="4" name="Rectangle 70"/>
          <p:cNvSpPr>
            <a:spLocks noGrp="1" noChangeArrowheads="1"/>
          </p:cNvSpPr>
          <p:nvPr>
            <p:ph type="ftr" sz="quarter" idx="11"/>
          </p:nvPr>
        </p:nvSpPr>
        <p:spPr/>
        <p:txBody>
          <a:bodyPr/>
          <a:lstStyle>
            <a:lvl1pPr>
              <a:defRPr/>
            </a:lvl1pPr>
          </a:lstStyle>
          <a:p>
            <a:pPr>
              <a:defRPr/>
            </a:pPr>
            <a:r>
              <a:rPr lang="en-US"/>
              <a:t>Introduction</a:t>
            </a:r>
          </a:p>
        </p:txBody>
      </p:sp>
      <p:sp>
        <p:nvSpPr>
          <p:cNvPr id="5" name="Rectangle 71"/>
          <p:cNvSpPr>
            <a:spLocks noGrp="1" noChangeArrowheads="1"/>
          </p:cNvSpPr>
          <p:nvPr>
            <p:ph type="sldNum" sz="quarter" idx="12"/>
          </p:nvPr>
        </p:nvSpPr>
        <p:spPr/>
        <p:txBody>
          <a:bodyPr/>
          <a:lstStyle>
            <a:lvl1pPr>
              <a:defRPr/>
            </a:lvl1pPr>
          </a:lstStyle>
          <a:p>
            <a:pPr>
              <a:defRPr/>
            </a:pPr>
            <a:fld id="{33CE3F3C-7069-4B2E-9AE1-121800E66CAE}" type="slidenum">
              <a:rPr lang="en-US"/>
              <a:pPr>
                <a:defRPr/>
              </a:pPr>
              <a:t>‹#›</a:t>
            </a:fld>
            <a:endParaRPr lang="en-US"/>
          </a:p>
        </p:txBody>
      </p:sp>
    </p:spTree>
  </p:cSld>
  <p:clrMapOvr>
    <a:masterClrMapping/>
  </p:clrMapOvr>
  <p:transition spd="slow">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FE79A29B-6FAA-47DF-AFB6-AC9C7F6EDC4A}" type="datetimeFigureOut">
              <a:rPr lang="en-US">
                <a:solidFill>
                  <a:prstClr val="black">
                    <a:tint val="75000"/>
                  </a:prstClr>
                </a:solidFill>
              </a:rPr>
              <a:pPr>
                <a:defRPr/>
              </a:pPr>
              <a:t>10/31/2018</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ED779E8-BF11-494D-9E90-D951E2FEFE0D}" type="slidenum">
              <a:rPr lang="en-IN" altLang="en-US"/>
              <a:pPr/>
              <a:t>‹#›</a:t>
            </a:fld>
            <a:endParaRPr lang="en-IN" altLang="en-US"/>
          </a:p>
        </p:txBody>
      </p:sp>
    </p:spTree>
    <p:extLst>
      <p:ext uri="{BB962C8B-B14F-4D97-AF65-F5344CB8AC3E}">
        <p14:creationId xmlns:p14="http://schemas.microsoft.com/office/powerpoint/2010/main" val="4204839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r>
              <a:rPr lang="en-US"/>
              <a:t>Introduction</a:t>
            </a:r>
          </a:p>
        </p:txBody>
      </p:sp>
      <p:sp>
        <p:nvSpPr>
          <p:cNvPr id="6" name="Rectangle 71"/>
          <p:cNvSpPr>
            <a:spLocks noGrp="1" noChangeArrowheads="1"/>
          </p:cNvSpPr>
          <p:nvPr>
            <p:ph type="sldNum" sz="quarter" idx="12"/>
          </p:nvPr>
        </p:nvSpPr>
        <p:spPr>
          <a:ln/>
        </p:spPr>
        <p:txBody>
          <a:bodyPr/>
          <a:lstStyle>
            <a:lvl1pPr>
              <a:defRPr/>
            </a:lvl1pPr>
          </a:lstStyle>
          <a:p>
            <a:pPr>
              <a:defRPr/>
            </a:pPr>
            <a:fld id="{86FBFBC2-1143-4A6D-8565-EE791A5244ED}" type="slidenum">
              <a:rPr lang="en-US"/>
              <a:pPr>
                <a:defRPr/>
              </a:pPr>
              <a:t>‹#›</a:t>
            </a:fld>
            <a:endParaRPr lang="en-US"/>
          </a:p>
        </p:txBody>
      </p:sp>
    </p:spTree>
  </p:cSld>
  <p:clrMapOvr>
    <a:masterClrMapping/>
  </p:clrMapOvr>
  <p:transition spd="slow">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DBE7B770-AF73-49A3-BFFB-7EE19F67A1E4}" type="datetimeFigureOut">
              <a:rPr lang="en-US">
                <a:solidFill>
                  <a:prstClr val="black">
                    <a:tint val="75000"/>
                  </a:prstClr>
                </a:solidFill>
              </a:rPr>
              <a:pPr>
                <a:defRPr/>
              </a:pPr>
              <a:t>10/31/2018</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2875DF3-4859-4D40-9D7A-14F8B1D84A2D}" type="slidenum">
              <a:rPr lang="en-IN" altLang="en-US"/>
              <a:pPr/>
              <a:t>‹#›</a:t>
            </a:fld>
            <a:endParaRPr lang="en-IN" altLang="en-US"/>
          </a:p>
        </p:txBody>
      </p:sp>
    </p:spTree>
    <p:extLst>
      <p:ext uri="{BB962C8B-B14F-4D97-AF65-F5344CB8AC3E}">
        <p14:creationId xmlns:p14="http://schemas.microsoft.com/office/powerpoint/2010/main" val="3102465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CFBDB82-6E5E-4A2E-BBF6-B6061D1A1871}" type="datetimeFigureOut">
              <a:rPr lang="en-US">
                <a:solidFill>
                  <a:prstClr val="black">
                    <a:tint val="75000"/>
                  </a:prstClr>
                </a:solidFill>
              </a:rPr>
              <a:pPr>
                <a:defRPr/>
              </a:pPr>
              <a:t>10/31/2018</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467B1AA-2ABD-4946-B524-CBDEC08FA166}" type="slidenum">
              <a:rPr lang="en-IN" altLang="en-US"/>
              <a:pPr/>
              <a:t>‹#›</a:t>
            </a:fld>
            <a:endParaRPr lang="en-IN" altLang="en-US"/>
          </a:p>
        </p:txBody>
      </p:sp>
    </p:spTree>
    <p:extLst>
      <p:ext uri="{BB962C8B-B14F-4D97-AF65-F5344CB8AC3E}">
        <p14:creationId xmlns:p14="http://schemas.microsoft.com/office/powerpoint/2010/main" val="1561194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3"/>
          <p:cNvSpPr>
            <a:spLocks noGrp="1"/>
          </p:cNvSpPr>
          <p:nvPr>
            <p:ph type="dt" sz="half" idx="10"/>
          </p:nvPr>
        </p:nvSpPr>
        <p:spPr/>
        <p:txBody>
          <a:bodyPr/>
          <a:lstStyle>
            <a:lvl1pPr>
              <a:defRPr/>
            </a:lvl1pPr>
          </a:lstStyle>
          <a:p>
            <a:pPr>
              <a:defRPr/>
            </a:pPr>
            <a:fld id="{8376B969-3679-4BD8-B645-BDB5D582F93D}" type="datetimeFigureOut">
              <a:rPr lang="en-US">
                <a:solidFill>
                  <a:prstClr val="black">
                    <a:tint val="75000"/>
                  </a:prstClr>
                </a:solidFill>
              </a:rPr>
              <a:pPr>
                <a:defRPr/>
              </a:pPr>
              <a:t>10/31/2018</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E374652-F25A-430B-9E38-F5185DA94404}" type="slidenum">
              <a:rPr lang="en-IN" altLang="en-US"/>
              <a:pPr/>
              <a:t>‹#›</a:t>
            </a:fld>
            <a:endParaRPr lang="en-IN" altLang="en-US"/>
          </a:p>
        </p:txBody>
      </p:sp>
    </p:spTree>
    <p:extLst>
      <p:ext uri="{BB962C8B-B14F-4D97-AF65-F5344CB8AC3E}">
        <p14:creationId xmlns:p14="http://schemas.microsoft.com/office/powerpoint/2010/main" val="4040997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3"/>
          <p:cNvSpPr>
            <a:spLocks noGrp="1"/>
          </p:cNvSpPr>
          <p:nvPr>
            <p:ph type="dt" sz="half" idx="10"/>
          </p:nvPr>
        </p:nvSpPr>
        <p:spPr/>
        <p:txBody>
          <a:bodyPr/>
          <a:lstStyle>
            <a:lvl1pPr>
              <a:defRPr/>
            </a:lvl1pPr>
          </a:lstStyle>
          <a:p>
            <a:pPr>
              <a:defRPr/>
            </a:pPr>
            <a:fld id="{174DD127-CA26-4408-8844-CAD703BE29BF}" type="datetimeFigureOut">
              <a:rPr lang="en-US">
                <a:solidFill>
                  <a:prstClr val="black">
                    <a:tint val="75000"/>
                  </a:prstClr>
                </a:solidFill>
              </a:rPr>
              <a:pPr>
                <a:defRPr/>
              </a:pPr>
              <a:t>10/31/2018</a:t>
            </a:fld>
            <a:endParaRPr lang="en-I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7CC43EDE-C1D3-4888-9EF1-74D04F25E43C}" type="slidenum">
              <a:rPr lang="en-IN" altLang="en-US"/>
              <a:pPr/>
              <a:t>‹#›</a:t>
            </a:fld>
            <a:endParaRPr lang="en-IN" altLang="en-US"/>
          </a:p>
        </p:txBody>
      </p:sp>
    </p:spTree>
    <p:extLst>
      <p:ext uri="{BB962C8B-B14F-4D97-AF65-F5344CB8AC3E}">
        <p14:creationId xmlns:p14="http://schemas.microsoft.com/office/powerpoint/2010/main" val="3828236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E031DA10-484C-41D1-B844-2B4B69AE1BE0}" type="datetimeFigureOut">
              <a:rPr lang="en-US">
                <a:solidFill>
                  <a:prstClr val="black">
                    <a:tint val="75000"/>
                  </a:prstClr>
                </a:solidFill>
              </a:rPr>
              <a:pPr>
                <a:defRPr/>
              </a:pPr>
              <a:t>10/31/2018</a:t>
            </a:fld>
            <a:endParaRPr lang="en-I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55C431B2-8AF3-4972-9E03-46FA9EB15069}" type="slidenum">
              <a:rPr lang="en-IN" altLang="en-US"/>
              <a:pPr/>
              <a:t>‹#›</a:t>
            </a:fld>
            <a:endParaRPr lang="en-IN" altLang="en-US"/>
          </a:p>
        </p:txBody>
      </p:sp>
    </p:spTree>
    <p:extLst>
      <p:ext uri="{BB962C8B-B14F-4D97-AF65-F5344CB8AC3E}">
        <p14:creationId xmlns:p14="http://schemas.microsoft.com/office/powerpoint/2010/main" val="3653514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2FEF5B8-A045-45E4-AC4F-FCB710543010}" type="datetimeFigureOut">
              <a:rPr lang="en-US">
                <a:solidFill>
                  <a:prstClr val="black">
                    <a:tint val="75000"/>
                  </a:prstClr>
                </a:solidFill>
              </a:rPr>
              <a:pPr>
                <a:defRPr/>
              </a:pPr>
              <a:t>10/31/2018</a:t>
            </a:fld>
            <a:endParaRPr lang="en-I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91E530AA-5874-4468-9E22-BF25DE245FAD}" type="slidenum">
              <a:rPr lang="en-IN" altLang="en-US"/>
              <a:pPr/>
              <a:t>‹#›</a:t>
            </a:fld>
            <a:endParaRPr lang="en-IN" altLang="en-US"/>
          </a:p>
        </p:txBody>
      </p:sp>
    </p:spTree>
    <p:extLst>
      <p:ext uri="{BB962C8B-B14F-4D97-AF65-F5344CB8AC3E}">
        <p14:creationId xmlns:p14="http://schemas.microsoft.com/office/powerpoint/2010/main" val="27458693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22AA2D2-5DA8-4E22-BC6E-9FDACDB35EBE}" type="datetimeFigureOut">
              <a:rPr lang="en-US">
                <a:solidFill>
                  <a:prstClr val="black">
                    <a:tint val="75000"/>
                  </a:prstClr>
                </a:solidFill>
              </a:rPr>
              <a:pPr>
                <a:defRPr/>
              </a:pPr>
              <a:t>10/31/2018</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50430B9-557D-45F5-9173-1C985BB4BD63}" type="slidenum">
              <a:rPr lang="en-IN" altLang="en-US"/>
              <a:pPr/>
              <a:t>‹#›</a:t>
            </a:fld>
            <a:endParaRPr lang="en-IN" altLang="en-US"/>
          </a:p>
        </p:txBody>
      </p:sp>
    </p:spTree>
    <p:extLst>
      <p:ext uri="{BB962C8B-B14F-4D97-AF65-F5344CB8AC3E}">
        <p14:creationId xmlns:p14="http://schemas.microsoft.com/office/powerpoint/2010/main" val="20220966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CCD91A-BFCB-4B67-AED6-1BBABBC0FAFB}" type="datetimeFigureOut">
              <a:rPr lang="en-US">
                <a:solidFill>
                  <a:prstClr val="black">
                    <a:tint val="75000"/>
                  </a:prstClr>
                </a:solidFill>
              </a:rPr>
              <a:pPr>
                <a:defRPr/>
              </a:pPr>
              <a:t>10/31/2018</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4AC7158-BB3E-4398-89A9-ED4CD9C2A515}" type="slidenum">
              <a:rPr lang="en-IN" altLang="en-US"/>
              <a:pPr/>
              <a:t>‹#›</a:t>
            </a:fld>
            <a:endParaRPr lang="en-IN" altLang="en-US"/>
          </a:p>
        </p:txBody>
      </p:sp>
    </p:spTree>
    <p:extLst>
      <p:ext uri="{BB962C8B-B14F-4D97-AF65-F5344CB8AC3E}">
        <p14:creationId xmlns:p14="http://schemas.microsoft.com/office/powerpoint/2010/main" val="1616419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CEFB178A-C61F-4F57-BF03-CBD2A34353ED}" type="datetimeFigureOut">
              <a:rPr lang="en-US">
                <a:solidFill>
                  <a:prstClr val="black">
                    <a:tint val="75000"/>
                  </a:prstClr>
                </a:solidFill>
              </a:rPr>
              <a:pPr>
                <a:defRPr/>
              </a:pPr>
              <a:t>10/31/2018</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8D6DB9-A110-43BF-BA16-10EB6207F86A}" type="slidenum">
              <a:rPr lang="en-IN" altLang="en-US"/>
              <a:pPr/>
              <a:t>‹#›</a:t>
            </a:fld>
            <a:endParaRPr lang="en-IN" altLang="en-US"/>
          </a:p>
        </p:txBody>
      </p:sp>
    </p:spTree>
    <p:extLst>
      <p:ext uri="{BB962C8B-B14F-4D97-AF65-F5344CB8AC3E}">
        <p14:creationId xmlns:p14="http://schemas.microsoft.com/office/powerpoint/2010/main" val="167893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56BFFB64-C447-4EA7-9AC5-5B005D5CC571}" type="datetimeFigureOut">
              <a:rPr lang="en-US">
                <a:solidFill>
                  <a:prstClr val="black">
                    <a:tint val="75000"/>
                  </a:prstClr>
                </a:solidFill>
              </a:rPr>
              <a:pPr>
                <a:defRPr/>
              </a:pPr>
              <a:t>10/31/2018</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471F511-4A7A-4484-8634-0DC351A3C978}" type="slidenum">
              <a:rPr lang="en-IN" altLang="en-US"/>
              <a:pPr/>
              <a:t>‹#›</a:t>
            </a:fld>
            <a:endParaRPr lang="en-IN" altLang="en-US"/>
          </a:p>
        </p:txBody>
      </p:sp>
    </p:spTree>
    <p:extLst>
      <p:ext uri="{BB962C8B-B14F-4D97-AF65-F5344CB8AC3E}">
        <p14:creationId xmlns:p14="http://schemas.microsoft.com/office/powerpoint/2010/main" val="139709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r>
              <a:rPr lang="en-US"/>
              <a:t>Introduction</a:t>
            </a:r>
          </a:p>
        </p:txBody>
      </p:sp>
      <p:sp>
        <p:nvSpPr>
          <p:cNvPr id="7" name="Rectangle 71"/>
          <p:cNvSpPr>
            <a:spLocks noGrp="1" noChangeArrowheads="1"/>
          </p:cNvSpPr>
          <p:nvPr>
            <p:ph type="sldNum" sz="quarter" idx="12"/>
          </p:nvPr>
        </p:nvSpPr>
        <p:spPr>
          <a:ln/>
        </p:spPr>
        <p:txBody>
          <a:bodyPr/>
          <a:lstStyle>
            <a:lvl1pPr>
              <a:defRPr/>
            </a:lvl1pPr>
          </a:lstStyle>
          <a:p>
            <a:pPr>
              <a:defRPr/>
            </a:pPr>
            <a:fld id="{AD2CBDBA-A543-48BF-AD5A-D1CB458F8EAD}" type="slidenum">
              <a:rPr lang="en-US"/>
              <a:pPr>
                <a:defRPr/>
              </a:pPr>
              <a:t>‹#›</a:t>
            </a:fld>
            <a:endParaRPr lang="en-US"/>
          </a:p>
        </p:txBody>
      </p:sp>
    </p:spTree>
  </p:cSld>
  <p:clrMapOvr>
    <a:masterClrMapping/>
  </p:clrMapOvr>
  <p:transition spd="slow">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70"/>
          <p:cNvSpPr>
            <a:spLocks noGrp="1" noChangeArrowheads="1"/>
          </p:cNvSpPr>
          <p:nvPr>
            <p:ph type="ftr" sz="quarter" idx="11"/>
          </p:nvPr>
        </p:nvSpPr>
        <p:spPr/>
        <p:txBody>
          <a:bodyPr/>
          <a:lstStyle>
            <a:lvl1pPr>
              <a:defRPr/>
            </a:lvl1pPr>
          </a:lstStyle>
          <a:p>
            <a:pPr>
              <a:defRPr/>
            </a:pPr>
            <a:r>
              <a:rPr lang="en-US">
                <a:solidFill>
                  <a:prstClr val="black">
                    <a:tint val="75000"/>
                  </a:prstClr>
                </a:solidFill>
              </a:rPr>
              <a:t>Introduction</a:t>
            </a:r>
          </a:p>
        </p:txBody>
      </p:sp>
      <p:sp>
        <p:nvSpPr>
          <p:cNvPr id="5" name="Rectangle 71"/>
          <p:cNvSpPr>
            <a:spLocks noGrp="1" noChangeArrowheads="1"/>
          </p:cNvSpPr>
          <p:nvPr>
            <p:ph type="sldNum" sz="quarter" idx="12"/>
          </p:nvPr>
        </p:nvSpPr>
        <p:spPr/>
        <p:txBody>
          <a:bodyPr/>
          <a:lstStyle>
            <a:lvl1pPr>
              <a:defRPr/>
            </a:lvl1pPr>
          </a:lstStyle>
          <a:p>
            <a:fld id="{13FF0D2F-7F5F-4F3D-A81B-549D5699CEB9}" type="slidenum">
              <a:rPr lang="en-US" altLang="en-US"/>
              <a:pPr/>
              <a:t>‹#›</a:t>
            </a:fld>
            <a:endParaRPr lang="en-US" altLang="en-US"/>
          </a:p>
        </p:txBody>
      </p:sp>
    </p:spTree>
    <p:extLst>
      <p:ext uri="{BB962C8B-B14F-4D97-AF65-F5344CB8AC3E}">
        <p14:creationId xmlns:p14="http://schemas.microsoft.com/office/powerpoint/2010/main" val="903647470"/>
      </p:ext>
    </p:extLst>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r>
              <a:rPr lang="en-US"/>
              <a:t>Introduction</a:t>
            </a:r>
          </a:p>
        </p:txBody>
      </p:sp>
      <p:sp>
        <p:nvSpPr>
          <p:cNvPr id="9" name="Rectangle 71"/>
          <p:cNvSpPr>
            <a:spLocks noGrp="1" noChangeArrowheads="1"/>
          </p:cNvSpPr>
          <p:nvPr>
            <p:ph type="sldNum" sz="quarter" idx="12"/>
          </p:nvPr>
        </p:nvSpPr>
        <p:spPr>
          <a:ln/>
        </p:spPr>
        <p:txBody>
          <a:bodyPr/>
          <a:lstStyle>
            <a:lvl1pPr>
              <a:defRPr/>
            </a:lvl1pPr>
          </a:lstStyle>
          <a:p>
            <a:pPr>
              <a:defRPr/>
            </a:pPr>
            <a:fld id="{26773102-5824-472E-96A6-E0A7A81E4134}" type="slidenum">
              <a:rPr lang="en-US"/>
              <a:pPr>
                <a:defRPr/>
              </a:pPr>
              <a:t>‹#›</a:t>
            </a:fld>
            <a:endParaRPr lang="en-US"/>
          </a:p>
        </p:txBody>
      </p:sp>
    </p:spTree>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r>
              <a:rPr lang="en-US"/>
              <a:t>Introduction</a:t>
            </a:r>
          </a:p>
        </p:txBody>
      </p:sp>
      <p:sp>
        <p:nvSpPr>
          <p:cNvPr id="5" name="Rectangle 71"/>
          <p:cNvSpPr>
            <a:spLocks noGrp="1" noChangeArrowheads="1"/>
          </p:cNvSpPr>
          <p:nvPr>
            <p:ph type="sldNum" sz="quarter" idx="12"/>
          </p:nvPr>
        </p:nvSpPr>
        <p:spPr>
          <a:ln/>
        </p:spPr>
        <p:txBody>
          <a:bodyPr/>
          <a:lstStyle>
            <a:lvl1pPr>
              <a:defRPr/>
            </a:lvl1pPr>
          </a:lstStyle>
          <a:p>
            <a:pPr>
              <a:defRPr/>
            </a:pPr>
            <a:fld id="{06CFFD90-01BC-4F59-A491-A786C511790C}" type="slidenum">
              <a:rPr lang="en-US"/>
              <a:pPr>
                <a:defRPr/>
              </a:pPr>
              <a:t>‹#›</a:t>
            </a:fld>
            <a:endParaRPr lang="en-US"/>
          </a:p>
        </p:txBody>
      </p:sp>
    </p:spTree>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r>
              <a:rPr lang="en-US"/>
              <a:t>Introduction</a:t>
            </a:r>
          </a:p>
        </p:txBody>
      </p:sp>
      <p:sp>
        <p:nvSpPr>
          <p:cNvPr id="4" name="Rectangle 71"/>
          <p:cNvSpPr>
            <a:spLocks noGrp="1" noChangeArrowheads="1"/>
          </p:cNvSpPr>
          <p:nvPr>
            <p:ph type="sldNum" sz="quarter" idx="12"/>
          </p:nvPr>
        </p:nvSpPr>
        <p:spPr>
          <a:ln/>
        </p:spPr>
        <p:txBody>
          <a:bodyPr/>
          <a:lstStyle>
            <a:lvl1pPr>
              <a:defRPr/>
            </a:lvl1pPr>
          </a:lstStyle>
          <a:p>
            <a:pPr>
              <a:defRPr/>
            </a:pPr>
            <a:fld id="{F9BC70F1-3ADD-4D16-B221-5614350EF3D6}" type="slidenum">
              <a:rPr lang="en-US"/>
              <a:pPr>
                <a:defRPr/>
              </a:pPr>
              <a:t>‹#›</a:t>
            </a:fld>
            <a:endParaRPr lang="en-US"/>
          </a:p>
        </p:txBody>
      </p:sp>
    </p:spTree>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r>
              <a:rPr lang="en-US"/>
              <a:t>Introduction</a:t>
            </a:r>
          </a:p>
        </p:txBody>
      </p:sp>
      <p:sp>
        <p:nvSpPr>
          <p:cNvPr id="7" name="Rectangle 71"/>
          <p:cNvSpPr>
            <a:spLocks noGrp="1" noChangeArrowheads="1"/>
          </p:cNvSpPr>
          <p:nvPr>
            <p:ph type="sldNum" sz="quarter" idx="12"/>
          </p:nvPr>
        </p:nvSpPr>
        <p:spPr>
          <a:ln/>
        </p:spPr>
        <p:txBody>
          <a:bodyPr/>
          <a:lstStyle>
            <a:lvl1pPr>
              <a:defRPr/>
            </a:lvl1pPr>
          </a:lstStyle>
          <a:p>
            <a:pPr>
              <a:defRPr/>
            </a:pPr>
            <a:fld id="{97B77824-0F3A-4BED-AD3B-FBCEA80E9AF7}" type="slidenum">
              <a:rPr lang="en-US"/>
              <a:pPr>
                <a:defRPr/>
              </a:pPr>
              <a:t>‹#›</a:t>
            </a:fld>
            <a:endParaRPr lang="en-US"/>
          </a:p>
        </p:txBody>
      </p:sp>
    </p:spTree>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r>
              <a:rPr lang="en-US"/>
              <a:t>Introduction</a:t>
            </a:r>
          </a:p>
        </p:txBody>
      </p:sp>
      <p:sp>
        <p:nvSpPr>
          <p:cNvPr id="7" name="Rectangle 71"/>
          <p:cNvSpPr>
            <a:spLocks noGrp="1" noChangeArrowheads="1"/>
          </p:cNvSpPr>
          <p:nvPr>
            <p:ph type="sldNum" sz="quarter" idx="12"/>
          </p:nvPr>
        </p:nvSpPr>
        <p:spPr>
          <a:ln/>
        </p:spPr>
        <p:txBody>
          <a:bodyPr/>
          <a:lstStyle>
            <a:lvl1pPr>
              <a:defRPr/>
            </a:lvl1pPr>
          </a:lstStyle>
          <a:p>
            <a:pPr>
              <a:defRPr/>
            </a:pPr>
            <a:fld id="{242640A6-97CB-4468-B576-EB0A8988F5C8}" type="slidenum">
              <a:rPr lang="en-US"/>
              <a:pPr>
                <a:defRPr/>
              </a:pPr>
              <a:t>‹#›</a:t>
            </a:fld>
            <a:endParaRPr lang="en-US"/>
          </a:p>
        </p:txBody>
      </p:sp>
    </p:spTree>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cstate="print"/>
          <a:srcRect/>
          <a:stretch>
            <a:fillRect/>
          </a:stretch>
        </a:blipFill>
        <a:effectLst/>
      </p:bgPr>
    </p:bg>
    <p:spTree>
      <p:nvGrpSpPr>
        <p:cNvPr id="1" name=""/>
        <p:cNvGrpSpPr/>
        <p:nvPr/>
      </p:nvGrpSpPr>
      <p:grpSpPr>
        <a:xfrm>
          <a:off x="0" y="0"/>
          <a:ext cx="0" cy="0"/>
          <a:chOff x="0" y="0"/>
          <a:chExt cx="0" cy="0"/>
        </a:xfrm>
      </p:grpSpPr>
      <p:sp>
        <p:nvSpPr>
          <p:cNvPr id="637954"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p>
        </p:txBody>
      </p:sp>
      <p:grpSp>
        <p:nvGrpSpPr>
          <p:cNvPr id="30723" name="Group 3"/>
          <p:cNvGrpSpPr>
            <a:grpSpLocks/>
          </p:cNvGrpSpPr>
          <p:nvPr/>
        </p:nvGrpSpPr>
        <p:grpSpPr bwMode="auto">
          <a:xfrm>
            <a:off x="3175" y="4267200"/>
            <a:ext cx="9140825" cy="2590800"/>
            <a:chOff x="2" y="2688"/>
            <a:chExt cx="5758" cy="1632"/>
          </a:xfrm>
        </p:grpSpPr>
        <p:sp>
          <p:nvSpPr>
            <p:cNvPr id="637956" name="Freeform 4"/>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grpSp>
          <p:nvGrpSpPr>
            <p:cNvPr id="30730" name="Group 5"/>
            <p:cNvGrpSpPr>
              <a:grpSpLocks/>
            </p:cNvGrpSpPr>
            <p:nvPr userDrawn="1"/>
          </p:nvGrpSpPr>
          <p:grpSpPr bwMode="auto">
            <a:xfrm>
              <a:off x="3528" y="3715"/>
              <a:ext cx="792" cy="521"/>
              <a:chOff x="3527" y="3715"/>
              <a:chExt cx="792" cy="521"/>
            </a:xfrm>
          </p:grpSpPr>
          <p:sp>
            <p:nvSpPr>
              <p:cNvPr id="637958"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US"/>
              </a:p>
            </p:txBody>
          </p:sp>
          <p:sp>
            <p:nvSpPr>
              <p:cNvPr id="637959"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US"/>
              </a:p>
            </p:txBody>
          </p:sp>
          <p:sp>
            <p:nvSpPr>
              <p:cNvPr id="637960"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637961"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p>
            </p:txBody>
          </p:sp>
          <p:sp>
            <p:nvSpPr>
              <p:cNvPr id="637962"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637963"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US"/>
              </a:p>
            </p:txBody>
          </p:sp>
          <p:sp>
            <p:nvSpPr>
              <p:cNvPr id="637964"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US"/>
              </a:p>
            </p:txBody>
          </p:sp>
          <p:sp>
            <p:nvSpPr>
              <p:cNvPr id="637965"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637966"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US"/>
              </a:p>
            </p:txBody>
          </p:sp>
          <p:sp>
            <p:nvSpPr>
              <p:cNvPr id="637967"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US"/>
              </a:p>
            </p:txBody>
          </p:sp>
          <p:sp>
            <p:nvSpPr>
              <p:cNvPr id="637968"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grpSp>
        <p:grpSp>
          <p:nvGrpSpPr>
            <p:cNvPr id="30731" name="Group 17"/>
            <p:cNvGrpSpPr>
              <a:grpSpLocks/>
            </p:cNvGrpSpPr>
            <p:nvPr userDrawn="1"/>
          </p:nvGrpSpPr>
          <p:grpSpPr bwMode="auto">
            <a:xfrm>
              <a:off x="1776" y="3631"/>
              <a:ext cx="1626" cy="683"/>
              <a:chOff x="1776" y="3631"/>
              <a:chExt cx="1626" cy="683"/>
            </a:xfrm>
          </p:grpSpPr>
          <p:sp>
            <p:nvSpPr>
              <p:cNvPr id="637970"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US"/>
              </a:p>
            </p:txBody>
          </p:sp>
          <p:sp>
            <p:nvSpPr>
              <p:cNvPr id="637971"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US"/>
              </a:p>
            </p:txBody>
          </p:sp>
          <p:sp>
            <p:nvSpPr>
              <p:cNvPr id="637972"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US"/>
              </a:p>
            </p:txBody>
          </p:sp>
          <p:sp>
            <p:nvSpPr>
              <p:cNvPr id="637973"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p>
            </p:txBody>
          </p:sp>
          <p:sp>
            <p:nvSpPr>
              <p:cNvPr id="637974"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sp>
            <p:nvSpPr>
              <p:cNvPr id="637975"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US"/>
              </a:p>
            </p:txBody>
          </p:sp>
          <p:sp>
            <p:nvSpPr>
              <p:cNvPr id="637976"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US"/>
              </a:p>
            </p:txBody>
          </p:sp>
          <p:sp>
            <p:nvSpPr>
              <p:cNvPr id="637977"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US"/>
              </a:p>
            </p:txBody>
          </p:sp>
          <p:sp>
            <p:nvSpPr>
              <p:cNvPr id="637978"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US"/>
              </a:p>
            </p:txBody>
          </p:sp>
          <p:sp>
            <p:nvSpPr>
              <p:cNvPr id="637979"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US"/>
              </a:p>
            </p:txBody>
          </p:sp>
          <p:sp>
            <p:nvSpPr>
              <p:cNvPr id="637980"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US"/>
              </a:p>
            </p:txBody>
          </p:sp>
          <p:sp>
            <p:nvSpPr>
              <p:cNvPr id="637981"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US"/>
              </a:p>
            </p:txBody>
          </p:sp>
          <p:sp>
            <p:nvSpPr>
              <p:cNvPr id="637982" name="Freeform 30"/>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US"/>
              </a:p>
            </p:txBody>
          </p:sp>
          <p:sp>
            <p:nvSpPr>
              <p:cNvPr id="637983" name="Freeform 31"/>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US"/>
              </a:p>
            </p:txBody>
          </p:sp>
          <p:sp>
            <p:nvSpPr>
              <p:cNvPr id="637984"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637985"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637986"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US"/>
              </a:p>
            </p:txBody>
          </p:sp>
          <p:sp>
            <p:nvSpPr>
              <p:cNvPr id="637987" name="Freeform 35"/>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US"/>
              </a:p>
            </p:txBody>
          </p:sp>
        </p:grpSp>
        <p:grpSp>
          <p:nvGrpSpPr>
            <p:cNvPr id="30732" name="Group 36"/>
            <p:cNvGrpSpPr>
              <a:grpSpLocks/>
            </p:cNvGrpSpPr>
            <p:nvPr userDrawn="1"/>
          </p:nvGrpSpPr>
          <p:grpSpPr bwMode="auto">
            <a:xfrm>
              <a:off x="4128" y="3360"/>
              <a:ext cx="1351" cy="821"/>
              <a:chOff x="4128" y="3360"/>
              <a:chExt cx="1351" cy="821"/>
            </a:xfrm>
          </p:grpSpPr>
          <p:sp>
            <p:nvSpPr>
              <p:cNvPr id="637989"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637990"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637991"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US"/>
              </a:p>
            </p:txBody>
          </p:sp>
          <p:sp>
            <p:nvSpPr>
              <p:cNvPr id="637992"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637993"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637994"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637995"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US"/>
              </a:p>
            </p:txBody>
          </p:sp>
          <p:sp>
            <p:nvSpPr>
              <p:cNvPr id="637996" name="Freeform 44"/>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US"/>
              </a:p>
            </p:txBody>
          </p:sp>
          <p:sp>
            <p:nvSpPr>
              <p:cNvPr id="637997"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US"/>
              </a:p>
            </p:txBody>
          </p:sp>
          <p:sp>
            <p:nvSpPr>
              <p:cNvPr id="637998"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637999"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US"/>
              </a:p>
            </p:txBody>
          </p:sp>
          <p:sp>
            <p:nvSpPr>
              <p:cNvPr id="638000"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US"/>
              </a:p>
            </p:txBody>
          </p:sp>
          <p:sp>
            <p:nvSpPr>
              <p:cNvPr id="638001"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US"/>
              </a:p>
            </p:txBody>
          </p:sp>
          <p:sp>
            <p:nvSpPr>
              <p:cNvPr id="638002"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638003"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US"/>
              </a:p>
            </p:txBody>
          </p:sp>
          <p:sp>
            <p:nvSpPr>
              <p:cNvPr id="638004"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US"/>
              </a:p>
            </p:txBody>
          </p:sp>
          <p:sp>
            <p:nvSpPr>
              <p:cNvPr id="638005"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US"/>
              </a:p>
            </p:txBody>
          </p:sp>
        </p:grpSp>
        <p:grpSp>
          <p:nvGrpSpPr>
            <p:cNvPr id="30733" name="Group 54"/>
            <p:cNvGrpSpPr>
              <a:grpSpLocks/>
            </p:cNvGrpSpPr>
            <p:nvPr userDrawn="1"/>
          </p:nvGrpSpPr>
          <p:grpSpPr bwMode="auto">
            <a:xfrm>
              <a:off x="5280" y="3024"/>
              <a:ext cx="425" cy="258"/>
              <a:chOff x="5280" y="3024"/>
              <a:chExt cx="425" cy="258"/>
            </a:xfrm>
          </p:grpSpPr>
          <p:sp>
            <p:nvSpPr>
              <p:cNvPr id="638007" name="Freeform 55"/>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638008" name="Freeform 56"/>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638009" name="Freeform 57"/>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638010" name="Freeform 58"/>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sp>
            <p:nvSpPr>
              <p:cNvPr id="638011" name="Freeform 59"/>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638012" name="Freeform 60"/>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p>
            </p:txBody>
          </p:sp>
          <p:sp>
            <p:nvSpPr>
              <p:cNvPr id="638013" name="Freeform 61"/>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US"/>
              </a:p>
            </p:txBody>
          </p:sp>
          <p:grpSp>
            <p:nvGrpSpPr>
              <p:cNvPr id="30741" name="Group 62"/>
              <p:cNvGrpSpPr>
                <a:grpSpLocks/>
              </p:cNvGrpSpPr>
              <p:nvPr/>
            </p:nvGrpSpPr>
            <p:grpSpPr bwMode="auto">
              <a:xfrm>
                <a:off x="5381" y="3085"/>
                <a:ext cx="227" cy="132"/>
                <a:chOff x="5381" y="3085"/>
                <a:chExt cx="227" cy="132"/>
              </a:xfrm>
            </p:grpSpPr>
            <p:sp>
              <p:nvSpPr>
                <p:cNvPr id="638015"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p>
              </p:txBody>
            </p:sp>
            <p:sp>
              <p:nvSpPr>
                <p:cNvPr id="638016"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p>
              </p:txBody>
            </p:sp>
            <p:sp>
              <p:nvSpPr>
                <p:cNvPr id="638017"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US"/>
                </a:p>
              </p:txBody>
            </p:sp>
            <p:sp>
              <p:nvSpPr>
                <p:cNvPr id="638018"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US"/>
                </a:p>
              </p:txBody>
            </p:sp>
          </p:grpSp>
        </p:grpSp>
      </p:grpSp>
      <p:sp>
        <p:nvSpPr>
          <p:cNvPr id="638019"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38020"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38021"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a:effectLst>
                  <a:outerShdw blurRad="38100" dist="38100" dir="2700000" algn="tl">
                    <a:srgbClr val="FFFFFF"/>
                  </a:outerShdw>
                </a:effectLst>
              </a:defRPr>
            </a:lvl1pPr>
          </a:lstStyle>
          <a:p>
            <a:pPr>
              <a:defRPr/>
            </a:pPr>
            <a:endParaRPr lang="en-US"/>
          </a:p>
        </p:txBody>
      </p:sp>
      <p:sp>
        <p:nvSpPr>
          <p:cNvPr id="638022"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defRPr>
            </a:lvl1pPr>
          </a:lstStyle>
          <a:p>
            <a:pPr>
              <a:defRPr/>
            </a:pPr>
            <a:r>
              <a:rPr lang="en-US"/>
              <a:t>Introduction</a:t>
            </a:r>
          </a:p>
        </p:txBody>
      </p:sp>
      <p:sp>
        <p:nvSpPr>
          <p:cNvPr id="638023"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FFFFFF"/>
                  </a:outerShdw>
                </a:effectLst>
              </a:defRPr>
            </a:lvl1pPr>
          </a:lstStyle>
          <a:p>
            <a:pPr>
              <a:defRPr/>
            </a:pPr>
            <a:fld id="{D0EC9BFE-F470-40CB-B7A8-F7903935B8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9"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80" r:id="rId16"/>
  </p:sldLayoutIdLst>
  <p:transition spd="slow">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4403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IN" smtClean="0"/>
          </a:p>
        </p:txBody>
      </p:sp>
      <p:sp>
        <p:nvSpPr>
          <p:cNvPr id="4403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charset="0"/>
                <a:cs typeface="+mn-cs"/>
              </a:defRPr>
            </a:lvl1pPr>
          </a:lstStyle>
          <a:p>
            <a:pPr>
              <a:defRPr/>
            </a:pPr>
            <a:fld id="{7B7B806D-413D-40F7-9CC5-846E1B32DFE0}" type="datetimeFigureOut">
              <a:rPr lang="en-US"/>
              <a:pPr>
                <a:defRPr/>
              </a:pPr>
              <a:t>10/31/2018</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charset="0"/>
                <a:cs typeface="+mn-cs"/>
              </a:defRPr>
            </a:lvl1pPr>
          </a:lstStyle>
          <a:p>
            <a:pPr>
              <a:defRPr/>
            </a:pPr>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Arial" charset="0"/>
                <a:cs typeface="+mn-cs"/>
              </a:defRPr>
            </a:lvl1pPr>
          </a:lstStyle>
          <a:p>
            <a:pPr>
              <a:defRPr/>
            </a:pPr>
            <a:fld id="{FABE6023-018B-4744-8CEB-D0B2664A6177}" type="slidenum">
              <a:rPr lang="en-IN"/>
              <a:pPr>
                <a:defRPr/>
              </a:pPr>
              <a:t>‹#›</a:t>
            </a:fld>
            <a:endParaRPr lang="en-IN"/>
          </a:p>
        </p:txBody>
      </p:sp>
    </p:spTree>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 id="214748399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440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IN" altLang="en-US" smtClean="0"/>
          </a:p>
        </p:txBody>
      </p:sp>
      <p:sp>
        <p:nvSpPr>
          <p:cNvPr id="440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IN"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Arial" charset="0"/>
                <a:cs typeface="+mn-cs"/>
              </a:defRPr>
            </a:lvl1pPr>
          </a:lstStyle>
          <a:p>
            <a:pPr>
              <a:defRPr/>
            </a:pPr>
            <a:fld id="{5227907D-C419-4E51-8007-840CFD9CF3AE}" type="datetimeFigureOut">
              <a:rPr lang="en-US">
                <a:solidFill>
                  <a:prstClr val="black">
                    <a:tint val="75000"/>
                  </a:prstClr>
                </a:solidFill>
              </a:rPr>
              <a:pPr>
                <a:defRPr/>
              </a:pPr>
              <a:t>10/31/2018</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Arial" charset="0"/>
                <a:cs typeface="+mn-cs"/>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0" hangingPunct="0">
              <a:defRPr sz="1200">
                <a:solidFill>
                  <a:srgbClr val="898989"/>
                </a:solidFill>
              </a:defRPr>
            </a:lvl1pPr>
          </a:lstStyle>
          <a:p>
            <a:fld id="{ED8C6F77-8621-4946-8440-4D47C9989240}" type="slidenum">
              <a:rPr lang="en-IN" altLang="en-US" smtClean="0">
                <a:latin typeface="Arial" panose="020B0604020202020204" pitchFamily="34" charset="0"/>
                <a:cs typeface="Arial" panose="020B0604020202020204" pitchFamily="34" charset="0"/>
              </a:rPr>
              <a:pPr/>
              <a:t>‹#›</a:t>
            </a:fld>
            <a:endParaRPr lang="en-IN"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5647910"/>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5.wmf"/><Relationship Id="rId13" Type="http://schemas.openxmlformats.org/officeDocument/2006/relationships/image" Target="../media/image17.wmf"/><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4.wmf"/><Relationship Id="rId11" Type="http://schemas.openxmlformats.org/officeDocument/2006/relationships/oleObject" Target="../embeddings/oleObject9.bin"/><Relationship Id="rId5" Type="http://schemas.openxmlformats.org/officeDocument/2006/relationships/oleObject" Target="../embeddings/oleObject6.bin"/><Relationship Id="rId10" Type="http://schemas.openxmlformats.org/officeDocument/2006/relationships/image" Target="../media/image16.wmf"/><Relationship Id="rId4" Type="http://schemas.openxmlformats.org/officeDocument/2006/relationships/image" Target="../media/image13.wmf"/><Relationship Id="rId9" Type="http://schemas.openxmlformats.org/officeDocument/2006/relationships/oleObject" Target="../embeddings/oleObject8.bin"/><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oleObject" Target="../embeddings/oleObject16.bin"/><Relationship Id="rId18" Type="http://schemas.openxmlformats.org/officeDocument/2006/relationships/image" Target="../media/image25.wmf"/><Relationship Id="rId3" Type="http://schemas.openxmlformats.org/officeDocument/2006/relationships/oleObject" Target="../embeddings/oleObject11.bin"/><Relationship Id="rId7" Type="http://schemas.openxmlformats.org/officeDocument/2006/relationships/oleObject" Target="../embeddings/oleObject13.bin"/><Relationship Id="rId12" Type="http://schemas.openxmlformats.org/officeDocument/2006/relationships/image" Target="../media/image23.wmf"/><Relationship Id="rId17" Type="http://schemas.openxmlformats.org/officeDocument/2006/relationships/oleObject" Target="../embeddings/oleObject19.bin"/><Relationship Id="rId2" Type="http://schemas.openxmlformats.org/officeDocument/2006/relationships/slideLayout" Target="../slideLayouts/slideLayout7.xml"/><Relationship Id="rId16" Type="http://schemas.openxmlformats.org/officeDocument/2006/relationships/image" Target="../media/image24.wmf"/><Relationship Id="rId1" Type="http://schemas.openxmlformats.org/officeDocument/2006/relationships/vmlDrawing" Target="../drawings/vmlDrawing5.vml"/><Relationship Id="rId6" Type="http://schemas.openxmlformats.org/officeDocument/2006/relationships/image" Target="../media/image20.wmf"/><Relationship Id="rId11" Type="http://schemas.openxmlformats.org/officeDocument/2006/relationships/oleObject" Target="../embeddings/oleObject15.bin"/><Relationship Id="rId5" Type="http://schemas.openxmlformats.org/officeDocument/2006/relationships/oleObject" Target="../embeddings/oleObject12.bin"/><Relationship Id="rId15" Type="http://schemas.openxmlformats.org/officeDocument/2006/relationships/oleObject" Target="../embeddings/oleObject18.bin"/><Relationship Id="rId10" Type="http://schemas.openxmlformats.org/officeDocument/2006/relationships/image" Target="../media/image22.wmf"/><Relationship Id="rId4" Type="http://schemas.openxmlformats.org/officeDocument/2006/relationships/image" Target="../media/image19.wmf"/><Relationship Id="rId9" Type="http://schemas.openxmlformats.org/officeDocument/2006/relationships/oleObject" Target="../embeddings/oleObject14.bin"/><Relationship Id="rId14" Type="http://schemas.openxmlformats.org/officeDocument/2006/relationships/oleObject" Target="../embeddings/oleObject17.bin"/></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25.wmf"/><Relationship Id="rId4" Type="http://schemas.openxmlformats.org/officeDocument/2006/relationships/oleObject" Target="../embeddings/oleObject20.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8.wmf"/><Relationship Id="rId5" Type="http://schemas.openxmlformats.org/officeDocument/2006/relationships/oleObject" Target="../embeddings/oleObject22.bin"/><Relationship Id="rId4" Type="http://schemas.openxmlformats.org/officeDocument/2006/relationships/image" Target="../media/image27.wmf"/></Relationships>
</file>

<file path=ppt/slides/_rels/slide16.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image" Target="../media/image33.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30.wmf"/><Relationship Id="rId11" Type="http://schemas.openxmlformats.org/officeDocument/2006/relationships/oleObject" Target="../embeddings/oleObject27.bin"/><Relationship Id="rId5" Type="http://schemas.openxmlformats.org/officeDocument/2006/relationships/oleObject" Target="../embeddings/oleObject24.bin"/><Relationship Id="rId10" Type="http://schemas.openxmlformats.org/officeDocument/2006/relationships/image" Target="../media/image32.wmf"/><Relationship Id="rId4" Type="http://schemas.openxmlformats.org/officeDocument/2006/relationships/image" Target="../media/image29.wmf"/><Relationship Id="rId9" Type="http://schemas.openxmlformats.org/officeDocument/2006/relationships/oleObject" Target="../embeddings/oleObject26.bin"/></Relationships>
</file>

<file path=ppt/slides/_rels/slide17.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oleObject" Target="../embeddings/oleObject33.bin"/><Relationship Id="rId18" Type="http://schemas.openxmlformats.org/officeDocument/2006/relationships/image" Target="../media/image41.wmf"/><Relationship Id="rId3" Type="http://schemas.openxmlformats.org/officeDocument/2006/relationships/oleObject" Target="../embeddings/oleObject28.bin"/><Relationship Id="rId21" Type="http://schemas.openxmlformats.org/officeDocument/2006/relationships/oleObject" Target="../embeddings/oleObject37.bin"/><Relationship Id="rId7" Type="http://schemas.openxmlformats.org/officeDocument/2006/relationships/oleObject" Target="../embeddings/oleObject30.bin"/><Relationship Id="rId12" Type="http://schemas.openxmlformats.org/officeDocument/2006/relationships/image" Target="../media/image38.wmf"/><Relationship Id="rId17" Type="http://schemas.openxmlformats.org/officeDocument/2006/relationships/oleObject" Target="../embeddings/oleObject35.bin"/><Relationship Id="rId2" Type="http://schemas.openxmlformats.org/officeDocument/2006/relationships/slideLayout" Target="../slideLayouts/slideLayout7.xml"/><Relationship Id="rId16" Type="http://schemas.openxmlformats.org/officeDocument/2006/relationships/image" Target="../media/image40.wmf"/><Relationship Id="rId20" Type="http://schemas.openxmlformats.org/officeDocument/2006/relationships/image" Target="../media/image42.wmf"/><Relationship Id="rId1" Type="http://schemas.openxmlformats.org/officeDocument/2006/relationships/vmlDrawing" Target="../drawings/vmlDrawing9.vml"/><Relationship Id="rId6" Type="http://schemas.openxmlformats.org/officeDocument/2006/relationships/image" Target="../media/image35.wmf"/><Relationship Id="rId11" Type="http://schemas.openxmlformats.org/officeDocument/2006/relationships/oleObject" Target="../embeddings/oleObject32.bin"/><Relationship Id="rId5" Type="http://schemas.openxmlformats.org/officeDocument/2006/relationships/oleObject" Target="../embeddings/oleObject29.bin"/><Relationship Id="rId15" Type="http://schemas.openxmlformats.org/officeDocument/2006/relationships/oleObject" Target="../embeddings/oleObject34.bin"/><Relationship Id="rId10" Type="http://schemas.openxmlformats.org/officeDocument/2006/relationships/image" Target="../media/image37.wmf"/><Relationship Id="rId19" Type="http://schemas.openxmlformats.org/officeDocument/2006/relationships/oleObject" Target="../embeddings/oleObject36.bin"/><Relationship Id="rId4" Type="http://schemas.openxmlformats.org/officeDocument/2006/relationships/image" Target="../media/image34.wmf"/><Relationship Id="rId9" Type="http://schemas.openxmlformats.org/officeDocument/2006/relationships/oleObject" Target="../embeddings/oleObject31.bin"/><Relationship Id="rId14" Type="http://schemas.openxmlformats.org/officeDocument/2006/relationships/image" Target="../media/image39.wmf"/><Relationship Id="rId22" Type="http://schemas.openxmlformats.org/officeDocument/2006/relationships/image" Target="../media/image43.wmf"/></Relationships>
</file>

<file path=ppt/slides/_rels/slide18.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38.bin"/><Relationship Id="rId7" Type="http://schemas.openxmlformats.org/officeDocument/2006/relationships/oleObject" Target="../embeddings/oleObject40.bin"/><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45.wmf"/><Relationship Id="rId5" Type="http://schemas.openxmlformats.org/officeDocument/2006/relationships/oleObject" Target="../embeddings/oleObject39.bin"/><Relationship Id="rId10" Type="http://schemas.openxmlformats.org/officeDocument/2006/relationships/image" Target="../media/image47.wmf"/><Relationship Id="rId4" Type="http://schemas.openxmlformats.org/officeDocument/2006/relationships/image" Target="../media/image44.wmf"/><Relationship Id="rId9" Type="http://schemas.openxmlformats.org/officeDocument/2006/relationships/oleObject" Target="../embeddings/oleObject41.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49.wmf"/><Relationship Id="rId5" Type="http://schemas.openxmlformats.org/officeDocument/2006/relationships/oleObject" Target="../embeddings/oleObject43.bin"/><Relationship Id="rId4" Type="http://schemas.openxmlformats.org/officeDocument/2006/relationships/image" Target="../media/image48.wm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hyperlink" Target="http://upload.wikimedia.org/wikipedia/commons/f/fc/Water_droplet_blue_bg05.jpg" TargetMode="Externa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7.bin"/><Relationship Id="rId3" Type="http://schemas.openxmlformats.org/officeDocument/2006/relationships/notesSlide" Target="../notesSlides/notesSlide5.xml"/><Relationship Id="rId7" Type="http://schemas.openxmlformats.org/officeDocument/2006/relationships/oleObject" Target="../embeddings/oleObject46.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45.bin"/><Relationship Id="rId5" Type="http://schemas.openxmlformats.org/officeDocument/2006/relationships/image" Target="../media/image50.wmf"/><Relationship Id="rId4" Type="http://schemas.openxmlformats.org/officeDocument/2006/relationships/oleObject" Target="../embeddings/oleObject44.bin"/><Relationship Id="rId9" Type="http://schemas.openxmlformats.org/officeDocument/2006/relationships/image" Target="../media/image51.wmf"/></Relationships>
</file>

<file path=ppt/slides/_rels/slide21.xml.rels><?xml version="1.0" encoding="UTF-8" standalone="yes"?>
<Relationships xmlns="http://schemas.openxmlformats.org/package/2006/relationships"><Relationship Id="rId8" Type="http://schemas.openxmlformats.org/officeDocument/2006/relationships/image" Target="../media/image56.wmf"/><Relationship Id="rId3" Type="http://schemas.openxmlformats.org/officeDocument/2006/relationships/oleObject" Target="../embeddings/oleObject48.bin"/><Relationship Id="rId7"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54.wmf"/><Relationship Id="rId5" Type="http://schemas.openxmlformats.org/officeDocument/2006/relationships/image" Target="../media/image53.jpeg"/><Relationship Id="rId4" Type="http://schemas.openxmlformats.org/officeDocument/2006/relationships/image" Target="../media/image52.w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file:///F:\Awards-Honors\Thessaloniki\Drop-Greece\Partialcoalescence(D1%5b1%5d.1mmvel0).avi" TargetMode="External"/><Relationship Id="rId1" Type="http://schemas.microsoft.com/office/2007/relationships/media" Target="file:///F:\Awards-Honors\Thessaloniki\Drop-Greece\Partialcoalescence(D1%5b1%5d.1mmvel0).avi" TargetMode="External"/><Relationship Id="rId5" Type="http://schemas.openxmlformats.org/officeDocument/2006/relationships/image" Target="../media/image57.png"/><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58.wmf"/><Relationship Id="rId5" Type="http://schemas.openxmlformats.org/officeDocument/2006/relationships/oleObject" Target="../embeddings/oleObject49.bin"/><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60.wmf"/><Relationship Id="rId5" Type="http://schemas.openxmlformats.org/officeDocument/2006/relationships/oleObject" Target="../embeddings/oleObject50.bin"/><Relationship Id="rId4" Type="http://schemas.openxmlformats.org/officeDocument/2006/relationships/image" Target="../media/image61.wmf"/></Relationships>
</file>

<file path=ppt/slides/_rels/slide25.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64.wmf"/><Relationship Id="rId5" Type="http://schemas.openxmlformats.org/officeDocument/2006/relationships/oleObject" Target="../embeddings/oleObject51.bin"/><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70.png"/><Relationship Id="rId5" Type="http://schemas.openxmlformats.org/officeDocument/2006/relationships/image" Target="../media/image68.wmf"/><Relationship Id="rId4" Type="http://schemas.openxmlformats.org/officeDocument/2006/relationships/oleObject" Target="../embeddings/oleObject52.bin"/></Relationships>
</file>

<file path=ppt/slides/_rels/slide35.xml.rels><?xml version="1.0" encoding="UTF-8" standalone="yes"?>
<Relationships xmlns="http://schemas.openxmlformats.org/package/2006/relationships"><Relationship Id="rId8" Type="http://schemas.openxmlformats.org/officeDocument/2006/relationships/image" Target="../media/image72.wmf"/><Relationship Id="rId13" Type="http://schemas.openxmlformats.org/officeDocument/2006/relationships/oleObject" Target="../embeddings/oleObject57.bin"/><Relationship Id="rId3" Type="http://schemas.openxmlformats.org/officeDocument/2006/relationships/image" Target="../media/image77.jpeg"/><Relationship Id="rId7" Type="http://schemas.openxmlformats.org/officeDocument/2006/relationships/oleObject" Target="../embeddings/oleObject54.bin"/><Relationship Id="rId12" Type="http://schemas.openxmlformats.org/officeDocument/2006/relationships/image" Target="../media/image74.wmf"/><Relationship Id="rId2" Type="http://schemas.openxmlformats.org/officeDocument/2006/relationships/slideLayout" Target="../slideLayouts/slideLayout2.xml"/><Relationship Id="rId16" Type="http://schemas.openxmlformats.org/officeDocument/2006/relationships/image" Target="../media/image76.wmf"/><Relationship Id="rId1" Type="http://schemas.openxmlformats.org/officeDocument/2006/relationships/vmlDrawing" Target="../drawings/vmlDrawing18.vml"/><Relationship Id="rId6" Type="http://schemas.openxmlformats.org/officeDocument/2006/relationships/image" Target="../media/image71.wmf"/><Relationship Id="rId11" Type="http://schemas.openxmlformats.org/officeDocument/2006/relationships/oleObject" Target="../embeddings/oleObject56.bin"/><Relationship Id="rId5" Type="http://schemas.openxmlformats.org/officeDocument/2006/relationships/oleObject" Target="../embeddings/oleObject53.bin"/><Relationship Id="rId15" Type="http://schemas.openxmlformats.org/officeDocument/2006/relationships/oleObject" Target="../embeddings/oleObject58.bin"/><Relationship Id="rId10" Type="http://schemas.openxmlformats.org/officeDocument/2006/relationships/image" Target="../media/image73.wmf"/><Relationship Id="rId4" Type="http://schemas.openxmlformats.org/officeDocument/2006/relationships/image" Target="../media/image78.jpeg"/><Relationship Id="rId9" Type="http://schemas.openxmlformats.org/officeDocument/2006/relationships/oleObject" Target="../embeddings/oleObject55.bin"/><Relationship Id="rId14" Type="http://schemas.openxmlformats.org/officeDocument/2006/relationships/image" Target="../media/image75.wm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file:///F:\Awards-Honors\Thessaloniki\Drop-Greece\BUBBLEENTRAPMENT.avi" TargetMode="External"/><Relationship Id="rId1" Type="http://schemas.microsoft.com/office/2007/relationships/media" Target="file:///F:\Awards-Honors\Thessaloniki\Drop-Greece\BUBBLEENTRAPMENT.avi" TargetMode="Externa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81.png"/><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media" Target="../media/media4.avi"/><Relationship Id="rId7" Type="http://schemas.openxmlformats.org/officeDocument/2006/relationships/image" Target="../media/image86.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5.png"/><Relationship Id="rId5" Type="http://schemas.openxmlformats.org/officeDocument/2006/relationships/slideLayout" Target="../slideLayouts/slideLayout7.xml"/><Relationship Id="rId4" Type="http://schemas.openxmlformats.org/officeDocument/2006/relationships/video" Target="../media/media4.avi"/></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99.wmf"/><Relationship Id="rId5" Type="http://schemas.openxmlformats.org/officeDocument/2006/relationships/oleObject" Target="../embeddings/oleObject59.bin"/><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12.xml"/><Relationship Id="rId1" Type="http://schemas.openxmlformats.org/officeDocument/2006/relationships/vmlDrawing" Target="../drawings/vmlDrawing20.vml"/><Relationship Id="rId5" Type="http://schemas.openxmlformats.org/officeDocument/2006/relationships/image" Target="../media/image101.wmf"/><Relationship Id="rId4" Type="http://schemas.openxmlformats.org/officeDocument/2006/relationships/oleObject" Target="../embeddings/oleObject60.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12.wmf"/><Relationship Id="rId5" Type="http://schemas.openxmlformats.org/officeDocument/2006/relationships/oleObject" Target="../embeddings/oleObject4.bin"/><Relationship Id="rId4" Type="http://schemas.openxmlformats.org/officeDocument/2006/relationships/image" Target="../media/image11.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3" name="Group 1127"/>
          <p:cNvGraphicFramePr>
            <a:graphicFrameLocks noGrp="1"/>
          </p:cNvGraphicFramePr>
          <p:nvPr>
            <p:extLst>
              <p:ext uri="{D42A27DB-BD31-4B8C-83A1-F6EECF244321}">
                <p14:modId xmlns:p14="http://schemas.microsoft.com/office/powerpoint/2010/main" val="1585945997"/>
              </p:ext>
            </p:extLst>
          </p:nvPr>
        </p:nvGraphicFramePr>
        <p:xfrm>
          <a:off x="762000" y="762000"/>
          <a:ext cx="7848600" cy="5105400"/>
        </p:xfrm>
        <a:graphic>
          <a:graphicData uri="http://schemas.openxmlformats.org/drawingml/2006/table">
            <a:tbl>
              <a:tblPr/>
              <a:tblGrid>
                <a:gridCol w="7848600"/>
              </a:tblGrid>
              <a:tr h="5105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lang="en-US" sz="2000" b="1" kern="1200" dirty="0" smtClean="0">
                        <a:solidFill>
                          <a:srgbClr val="6600CC"/>
                        </a:solidFill>
                        <a:latin typeface="+mn-lt"/>
                        <a:ea typeface="+mn-ea"/>
                        <a:cs typeface="+mn-cs"/>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lang="en-US" sz="2000" b="1" kern="1200" dirty="0" smtClean="0">
                        <a:solidFill>
                          <a:srgbClr val="6600CC"/>
                        </a:solidFill>
                        <a:latin typeface="+mn-lt"/>
                        <a:ea typeface="+mn-ea"/>
                        <a:cs typeface="+mn-cs"/>
                      </a:endParaRPr>
                    </a:p>
                    <a:p>
                      <a:r>
                        <a:rPr lang="en-US" sz="2000" b="1" kern="1200" baseline="0" dirty="0" smtClean="0">
                          <a:solidFill>
                            <a:schemeClr val="tx1"/>
                          </a:solidFill>
                          <a:effectLst/>
                          <a:latin typeface="+mn-lt"/>
                          <a:ea typeface="+mn-ea"/>
                          <a:cs typeface="+mn-cs"/>
                        </a:rPr>
                        <a:t>        </a:t>
                      </a:r>
                      <a:r>
                        <a:rPr lang="en-US" sz="1800" b="1" kern="1200" baseline="0" dirty="0" smtClean="0">
                          <a:solidFill>
                            <a:srgbClr val="7D25F3"/>
                          </a:solidFill>
                          <a:effectLst/>
                          <a:latin typeface="+mn-lt"/>
                          <a:ea typeface="+mn-ea"/>
                          <a:cs typeface="+mn-cs"/>
                        </a:rPr>
                        <a:t>Bubble entrapment owing to falling drops on a liquid surface</a:t>
                      </a:r>
                      <a:endParaRPr lang="en-US" sz="1800" b="1" kern="1200" dirty="0" smtClean="0">
                        <a:solidFill>
                          <a:schemeClr val="tx1"/>
                        </a:solidFill>
                        <a:effectLst/>
                        <a:latin typeface="+mn-lt"/>
                        <a:ea typeface="+mn-ea"/>
                        <a:cs typeface="+mn-cs"/>
                      </a:endParaRPr>
                    </a:p>
                    <a:p>
                      <a:r>
                        <a:rPr lang="en-US" sz="1800" b="0" kern="1200" dirty="0" smtClean="0">
                          <a:solidFill>
                            <a:schemeClr val="tx1"/>
                          </a:solidFill>
                          <a:effectLst/>
                          <a:latin typeface="+mn-lt"/>
                          <a:ea typeface="+mn-ea"/>
                          <a:cs typeface="+mn-cs"/>
                        </a:rPr>
                        <a:t> </a:t>
                      </a:r>
                      <a:endParaRPr lang="en-US" sz="1800" b="1" kern="1200" dirty="0" smtClean="0">
                        <a:solidFill>
                          <a:schemeClr val="tx1"/>
                        </a:solidFill>
                        <a:effectLst/>
                        <a:latin typeface="+mn-lt"/>
                        <a:ea typeface="+mn-ea"/>
                        <a:cs typeface="+mn-cs"/>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endParaRPr lang="en-US" sz="2000" b="1" kern="1200" dirty="0" smtClean="0">
                        <a:solidFill>
                          <a:schemeClr val="tx1"/>
                        </a:solidFill>
                        <a:latin typeface="+mn-lt"/>
                        <a:ea typeface="+mn-ea"/>
                        <a:cs typeface="+mn-cs"/>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000" b="1" i="0" u="none" strike="noStrike" cap="none" normalizeH="0" baseline="0" dirty="0" smtClean="0">
                        <a:ln>
                          <a:noFill/>
                        </a:ln>
                        <a:solidFill>
                          <a:srgbClr val="000066"/>
                        </a:solidFill>
                        <a:effectLst/>
                        <a:latin typeface="Arial Narrow"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000" b="1" i="0" u="none" strike="noStrike" cap="none" normalizeH="0" baseline="0" dirty="0" err="1" smtClean="0">
                          <a:ln>
                            <a:noFill/>
                          </a:ln>
                          <a:solidFill>
                            <a:srgbClr val="000066"/>
                          </a:solidFill>
                          <a:effectLst/>
                          <a:latin typeface="Arial Narrow" pitchFamily="34" charset="0"/>
                        </a:rPr>
                        <a:t>Gautam</a:t>
                      </a:r>
                      <a:r>
                        <a:rPr kumimoji="0" lang="en-US" sz="2000" b="1" i="0" u="none" strike="noStrike" cap="none" normalizeH="0" baseline="0" dirty="0" smtClean="0">
                          <a:ln>
                            <a:noFill/>
                          </a:ln>
                          <a:solidFill>
                            <a:srgbClr val="000066"/>
                          </a:solidFill>
                          <a:effectLst/>
                          <a:latin typeface="Arial Narrow" pitchFamily="34" charset="0"/>
                        </a:rPr>
                        <a:t> Biswas</a:t>
                      </a:r>
                    </a:p>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000066"/>
                          </a:solidFill>
                          <a:effectLst/>
                          <a:latin typeface="Arial Narrow" pitchFamily="34" charset="0"/>
                        </a:rPr>
                        <a:t>J C Bose National Fellow</a:t>
                      </a:r>
                      <a:endParaRPr kumimoji="0" lang="en-US" sz="2000" b="1" i="0" u="none" strike="noStrike" cap="none" normalizeH="0" baseline="0" dirty="0" smtClean="0">
                        <a:ln>
                          <a:noFill/>
                        </a:ln>
                        <a:solidFill>
                          <a:srgbClr val="C00000"/>
                        </a:solidFill>
                        <a:effectLst/>
                        <a:latin typeface="Arial Narrow" pitchFamily="34" charset="0"/>
                      </a:endParaRPr>
                    </a:p>
                    <a:p>
                      <a:pPr marL="0" marR="0" lvl="0" indent="0" algn="ctr" defTabSz="914400" rtl="0" eaLnBrk="1" fontAlgn="base" latinLnBrk="0" hangingPunct="1">
                        <a:lnSpc>
                          <a:spcPct val="100000"/>
                        </a:lnSpc>
                        <a:spcBef>
                          <a:spcPts val="0"/>
                        </a:spcBef>
                        <a:spcAft>
                          <a:spcPct val="0"/>
                        </a:spcAft>
                        <a:buClr>
                          <a:schemeClr val="hlink"/>
                        </a:buClr>
                        <a:buSzPct val="80000"/>
                        <a:buFont typeface="Wingdings" pitchFamily="2" charset="2"/>
                        <a:buNone/>
                        <a:tabLst/>
                      </a:pPr>
                      <a:r>
                        <a:rPr kumimoji="0" lang="en-US" sz="2000" b="1" i="0" u="none" strike="noStrike" cap="none" normalizeH="0" baseline="0" dirty="0" smtClean="0">
                          <a:ln>
                            <a:noFill/>
                          </a:ln>
                          <a:solidFill>
                            <a:srgbClr val="6600CC"/>
                          </a:solidFill>
                          <a:effectLst/>
                          <a:latin typeface="Arial Narrow" pitchFamily="34" charset="0"/>
                        </a:rPr>
                        <a:t>Indian Institute of Technology Guwahati, Guwahati-781039</a:t>
                      </a:r>
                      <a:r>
                        <a:rPr kumimoji="0" lang="en-US" sz="2800" b="1" i="0" u="none" strike="noStrike" cap="none" normalizeH="0" baseline="0" dirty="0" smtClean="0">
                          <a:ln>
                            <a:noFill/>
                          </a:ln>
                          <a:solidFill>
                            <a:srgbClr val="000066"/>
                          </a:solidFill>
                          <a:effectLst/>
                          <a:latin typeface="Arial Narrow" pitchFamily="34" charset="0"/>
                        </a:rPr>
                        <a:t>                        </a:t>
                      </a:r>
                    </a:p>
                    <a:p>
                      <a:pPr marL="0" marR="0" lvl="0" indent="0" algn="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1" i="0" u="none" strike="noStrike" cap="none" normalizeH="0" baseline="0" dirty="0" smtClean="0">
                          <a:ln>
                            <a:noFill/>
                          </a:ln>
                          <a:solidFill>
                            <a:srgbClr val="000066"/>
                          </a:solidFill>
                          <a:effectLst/>
                          <a:latin typeface="Arial Narrow" pitchFamily="34" charset="0"/>
                        </a:rPr>
                        <a:t>                          </a:t>
                      </a: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33796" name="Text Box 1077"/>
          <p:cNvSpPr txBox="1">
            <a:spLocks noChangeArrowheads="1"/>
          </p:cNvSpPr>
          <p:nvPr/>
        </p:nvSpPr>
        <p:spPr bwMode="auto">
          <a:xfrm>
            <a:off x="7162800" y="0"/>
            <a:ext cx="184150" cy="427038"/>
          </a:xfrm>
          <a:prstGeom prst="rect">
            <a:avLst/>
          </a:prstGeom>
          <a:noFill/>
          <a:ln w="9525">
            <a:noFill/>
            <a:miter lim="800000"/>
            <a:headEnd/>
            <a:tailEnd/>
          </a:ln>
        </p:spPr>
        <p:txBody>
          <a:bodyPr wrap="none">
            <a:spAutoFit/>
          </a:bodyPr>
          <a:lstStyle/>
          <a:p>
            <a:pPr algn="l"/>
            <a:endParaRPr lang="en-US" sz="2200">
              <a:solidFill>
                <a:srgbClr val="000066"/>
              </a:solidFill>
            </a:endParaRPr>
          </a:p>
        </p:txBody>
      </p:sp>
      <p:graphicFrame>
        <p:nvGraphicFramePr>
          <p:cNvPr id="4" name="Table 3"/>
          <p:cNvGraphicFramePr>
            <a:graphicFrameLocks noGrp="1"/>
          </p:cNvGraphicFramePr>
          <p:nvPr/>
        </p:nvGraphicFramePr>
        <p:xfrm>
          <a:off x="9790386" y="993228"/>
          <a:ext cx="208280" cy="365760"/>
        </p:xfrm>
        <a:graphic>
          <a:graphicData uri="http://schemas.openxmlformats.org/drawingml/2006/table">
            <a:tbl>
              <a:tblPr/>
              <a:tblGrid>
                <a:gridCol w="208280"/>
              </a:tblGrid>
              <a:tr h="0">
                <a:tc>
                  <a:txBody>
                    <a:bodyPr/>
                    <a:lstStyle/>
                    <a:p>
                      <a:endParaRPr lang="en-US" dirty="0"/>
                    </a:p>
                  </a:txBody>
                  <a:tcPr>
                    <a:lnL w="12700" cmpd="sng">
                      <a:solidFill>
                        <a:schemeClr val="accent1">
                          <a:lumMod val="50000"/>
                        </a:schemeClr>
                      </a:solidFill>
                      <a:prstDash val="solid"/>
                    </a:lnL>
                    <a:lnR w="12700" cmpd="sng">
                      <a:solidFill>
                        <a:schemeClr val="accent1">
                          <a:lumMod val="50000"/>
                        </a:schemeClr>
                      </a:solidFill>
                      <a:prstDash val="solid"/>
                    </a:lnR>
                    <a:lnT w="12700" cmpd="sng">
                      <a:solidFill>
                        <a:schemeClr val="accent1">
                          <a:lumMod val="50000"/>
                        </a:schemeClr>
                      </a:solidFill>
                      <a:prstDash val="solid"/>
                    </a:lnT>
                    <a:lnB w="12700" cmpd="sng">
                      <a:solidFill>
                        <a:schemeClr val="accent1">
                          <a:lumMod val="50000"/>
                        </a:schemeClr>
                      </a:solidFill>
                      <a:prstDash val="solid"/>
                    </a:lnB>
                  </a:tcPr>
                </a:tc>
              </a:tr>
            </a:tbl>
          </a:graphicData>
        </a:graphic>
      </p:graphicFrame>
    </p:spTree>
  </p:cSld>
  <p:clrMapOvr>
    <a:masterClrMapping/>
  </p:clrMapOvr>
  <p:transition spd="slow">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Group 2"/>
          <p:cNvGraphicFramePr>
            <a:graphicFrameLocks noGrp="1"/>
          </p:cNvGraphicFramePr>
          <p:nvPr/>
        </p:nvGraphicFramePr>
        <p:xfrm>
          <a:off x="304800" y="304800"/>
          <a:ext cx="8534400" cy="6324600"/>
        </p:xfrm>
        <a:graphic>
          <a:graphicData uri="http://schemas.openxmlformats.org/drawingml/2006/table">
            <a:tbl>
              <a:tblPr/>
              <a:tblGrid>
                <a:gridCol w="8534400"/>
              </a:tblGrid>
              <a:tr h="6324600">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100" b="0" i="0" u="none" strike="noStrike" cap="none" normalizeH="0" baseline="0" smtClean="0">
                        <a:ln>
                          <a:noFill/>
                        </a:ln>
                        <a:solidFill>
                          <a:schemeClr val="tx1"/>
                        </a:solidFill>
                        <a:effectLst/>
                        <a:latin typeface="Times New Roman" pitchFamily="18" charset="0"/>
                        <a:sym typeface="Symbol" pitchFamily="18" charset="2"/>
                      </a:endParaRP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Ø"/>
                        <a:tabLst/>
                      </a:pPr>
                      <a:r>
                        <a:rPr kumimoji="0" lang="en-US" sz="2400" b="1" i="0" u="none" strike="noStrike" cap="none" normalizeH="0" baseline="0" smtClean="0">
                          <a:ln>
                            <a:noFill/>
                          </a:ln>
                          <a:solidFill>
                            <a:srgbClr val="660033"/>
                          </a:solidFill>
                          <a:effectLst/>
                          <a:latin typeface="Times New Roman" pitchFamily="18" charset="0"/>
                        </a:rPr>
                        <a:t>Hirt and Nichols</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rPr>
                        <a:t>Interface is horizontal or Vertical (piecewise constant, stair stepped</a:t>
                      </a:r>
                      <a:r>
                        <a:rPr kumimoji="0" lang="en-US" sz="2400" b="0" i="0" u="none" strike="noStrike" cap="none" normalizeH="0" baseline="0" smtClean="0">
                          <a:ln>
                            <a:noFill/>
                          </a:ln>
                          <a:solidFill>
                            <a:schemeClr val="tx1"/>
                          </a:solidFill>
                          <a:effectLst/>
                          <a:latin typeface="Times New Roman" pitchFamily="18" charset="0"/>
                          <a:sym typeface="Symbol" pitchFamily="18" charset="2"/>
                        </a:rPr>
                        <a:t> )</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rPr>
                        <a:t>Derivatives of the void field determine whether the interface is horizontal or Vertical</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rPr>
                        <a:t>Derivatives calculated using fractional volumes averaged over several cells</a:t>
                      </a:r>
                    </a:p>
                    <a:p>
                      <a:pPr marL="533400" marR="0" lvl="0" indent="-533400" algn="l" defTabSz="914400" rtl="0" eaLnBrk="1" fontAlgn="base" latinLnBrk="0" hangingPunct="1">
                        <a:lnSpc>
                          <a:spcPct val="100000"/>
                        </a:lnSpc>
                        <a:spcBef>
                          <a:spcPct val="20000"/>
                        </a:spcBef>
                        <a:spcAft>
                          <a:spcPct val="0"/>
                        </a:spcAft>
                        <a:buClrTx/>
                        <a:buSzTx/>
                        <a:buFont typeface="Symbol" pitchFamily="18" charset="2"/>
                        <a:buNone/>
                        <a:tabLst/>
                      </a:pPr>
                      <a:endParaRPr kumimoji="0" lang="en-US" sz="2400" b="0"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endParaRPr>
                    </a:p>
                    <a:p>
                      <a:pPr marL="533400" marR="0" lvl="0" indent="-533400" algn="l" defTabSz="914400" rtl="0" eaLnBrk="1" fontAlgn="base" latinLnBrk="0" hangingPunct="1">
                        <a:lnSpc>
                          <a:spcPct val="100000"/>
                        </a:lnSpc>
                        <a:spcBef>
                          <a:spcPct val="20000"/>
                        </a:spcBef>
                        <a:spcAft>
                          <a:spcPct val="0"/>
                        </a:spcAft>
                        <a:buClrTx/>
                        <a:buSzTx/>
                        <a:buFont typeface="Symbol" pitchFamily="18" charset="2"/>
                        <a:buNone/>
                        <a:tabLst/>
                      </a:pPr>
                      <a:r>
                        <a:rPr kumimoji="0" lang="en-US" sz="2200" b="0"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rPr>
                        <a:t>     </a:t>
                      </a:r>
                      <a:r>
                        <a:rPr kumimoji="0" lang="en-US" sz="2200" b="0" i="0" u="none" strike="noStrike" cap="none" normalizeH="0" baseline="0" smtClean="0">
                          <a:ln>
                            <a:noFill/>
                          </a:ln>
                          <a:solidFill>
                            <a:schemeClr val="tx1"/>
                          </a:solidFill>
                          <a:effectLst/>
                          <a:latin typeface="Times New Roman" pitchFamily="18" charset="0"/>
                          <a:sym typeface="Symbol" pitchFamily="18" charset="2"/>
                        </a:rPr>
                        <a:t> </a:t>
                      </a: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 name="Group 11"/>
          <p:cNvGrpSpPr>
            <a:grpSpLocks/>
          </p:cNvGrpSpPr>
          <p:nvPr/>
        </p:nvGrpSpPr>
        <p:grpSpPr bwMode="auto">
          <a:xfrm>
            <a:off x="1447800" y="4114800"/>
            <a:ext cx="1746250" cy="1381125"/>
            <a:chOff x="3938" y="1408"/>
            <a:chExt cx="1100" cy="928"/>
          </a:xfrm>
        </p:grpSpPr>
        <p:sp>
          <p:nvSpPr>
            <p:cNvPr id="17420" name="Rectangle 12"/>
            <p:cNvSpPr>
              <a:spLocks noChangeArrowheads="1"/>
            </p:cNvSpPr>
            <p:nvPr/>
          </p:nvSpPr>
          <p:spPr bwMode="auto">
            <a:xfrm>
              <a:off x="3940" y="1408"/>
              <a:ext cx="1096" cy="928"/>
            </a:xfrm>
            <a:prstGeom prst="rect">
              <a:avLst/>
            </a:prstGeom>
            <a:noFill/>
            <a:ln w="12700">
              <a:solidFill>
                <a:srgbClr val="000000"/>
              </a:solidFill>
              <a:miter lim="800000"/>
              <a:headEnd/>
              <a:tailEnd/>
            </a:ln>
            <a:effectLst/>
          </p:spPr>
          <p:txBody>
            <a:bodyPr wrap="none" anchor="ctr"/>
            <a:lstStyle/>
            <a:p>
              <a:endParaRPr lang="en-US"/>
            </a:p>
          </p:txBody>
        </p:sp>
        <p:sp>
          <p:nvSpPr>
            <p:cNvPr id="17421" name="Line 13"/>
            <p:cNvSpPr>
              <a:spLocks noChangeShapeType="1"/>
            </p:cNvSpPr>
            <p:nvPr/>
          </p:nvSpPr>
          <p:spPr bwMode="auto">
            <a:xfrm>
              <a:off x="4290" y="1408"/>
              <a:ext cx="0" cy="928"/>
            </a:xfrm>
            <a:prstGeom prst="line">
              <a:avLst/>
            </a:prstGeom>
            <a:noFill/>
            <a:ln w="12700">
              <a:solidFill>
                <a:srgbClr val="000000"/>
              </a:solidFill>
              <a:round/>
              <a:headEnd/>
              <a:tailEnd/>
            </a:ln>
            <a:effectLst/>
          </p:spPr>
          <p:txBody>
            <a:bodyPr wrap="none" anchor="ctr"/>
            <a:lstStyle/>
            <a:p>
              <a:endParaRPr lang="en-US"/>
            </a:p>
          </p:txBody>
        </p:sp>
        <p:sp>
          <p:nvSpPr>
            <p:cNvPr id="17422" name="Line 14"/>
            <p:cNvSpPr>
              <a:spLocks noChangeShapeType="1"/>
            </p:cNvSpPr>
            <p:nvPr/>
          </p:nvSpPr>
          <p:spPr bwMode="auto">
            <a:xfrm>
              <a:off x="4668" y="1408"/>
              <a:ext cx="0" cy="928"/>
            </a:xfrm>
            <a:prstGeom prst="line">
              <a:avLst/>
            </a:prstGeom>
            <a:noFill/>
            <a:ln w="12700">
              <a:solidFill>
                <a:srgbClr val="000000"/>
              </a:solidFill>
              <a:round/>
              <a:headEnd/>
              <a:tailEnd/>
            </a:ln>
            <a:effectLst/>
          </p:spPr>
          <p:txBody>
            <a:bodyPr wrap="none" anchor="ctr"/>
            <a:lstStyle/>
            <a:p>
              <a:endParaRPr lang="en-US"/>
            </a:p>
          </p:txBody>
        </p:sp>
        <p:sp>
          <p:nvSpPr>
            <p:cNvPr id="17423" name="Line 15"/>
            <p:cNvSpPr>
              <a:spLocks noChangeShapeType="1"/>
            </p:cNvSpPr>
            <p:nvPr/>
          </p:nvSpPr>
          <p:spPr bwMode="auto">
            <a:xfrm flipH="1">
              <a:off x="3938" y="1716"/>
              <a:ext cx="1100" cy="0"/>
            </a:xfrm>
            <a:prstGeom prst="line">
              <a:avLst/>
            </a:prstGeom>
            <a:noFill/>
            <a:ln w="12700">
              <a:solidFill>
                <a:srgbClr val="000000"/>
              </a:solidFill>
              <a:round/>
              <a:headEnd/>
              <a:tailEnd/>
            </a:ln>
            <a:effectLst/>
          </p:spPr>
          <p:txBody>
            <a:bodyPr wrap="none" anchor="ctr"/>
            <a:lstStyle/>
            <a:p>
              <a:endParaRPr lang="en-US"/>
            </a:p>
          </p:txBody>
        </p:sp>
        <p:sp>
          <p:nvSpPr>
            <p:cNvPr id="17424" name="Line 16"/>
            <p:cNvSpPr>
              <a:spLocks noChangeShapeType="1"/>
            </p:cNvSpPr>
            <p:nvPr/>
          </p:nvSpPr>
          <p:spPr bwMode="auto">
            <a:xfrm flipH="1">
              <a:off x="3938" y="2013"/>
              <a:ext cx="1100" cy="0"/>
            </a:xfrm>
            <a:prstGeom prst="line">
              <a:avLst/>
            </a:prstGeom>
            <a:noFill/>
            <a:ln w="12700">
              <a:solidFill>
                <a:srgbClr val="000000"/>
              </a:solidFill>
              <a:round/>
              <a:headEnd/>
              <a:tailEnd/>
            </a:ln>
            <a:effectLst/>
          </p:spPr>
          <p:txBody>
            <a:bodyPr wrap="none" anchor="ctr"/>
            <a:lstStyle/>
            <a:p>
              <a:endParaRPr lang="en-US"/>
            </a:p>
          </p:txBody>
        </p:sp>
      </p:grpSp>
      <p:sp>
        <p:nvSpPr>
          <p:cNvPr id="17425" name="Arc 17"/>
          <p:cNvSpPr>
            <a:spLocks/>
          </p:cNvSpPr>
          <p:nvPr/>
        </p:nvSpPr>
        <p:spPr bwMode="auto">
          <a:xfrm>
            <a:off x="2209800" y="4495800"/>
            <a:ext cx="989013" cy="1035050"/>
          </a:xfrm>
          <a:custGeom>
            <a:avLst/>
            <a:gdLst>
              <a:gd name="G0" fmla="+- 21600 0 0"/>
              <a:gd name="G1" fmla="+- 21600 0 0"/>
              <a:gd name="G2" fmla="+- 21600 0 0"/>
              <a:gd name="T0" fmla="*/ 0 w 21600"/>
              <a:gd name="T1" fmla="*/ 21600 h 21600"/>
              <a:gd name="T2" fmla="*/ 2156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4"/>
                  <a:pt x="9649" y="19"/>
                  <a:pt x="21565" y="0"/>
                </a:cubicBezTo>
              </a:path>
              <a:path w="21600" h="21600" stroke="0" extrusionOk="0">
                <a:moveTo>
                  <a:pt x="0" y="21600"/>
                </a:moveTo>
                <a:cubicBezTo>
                  <a:pt x="0" y="9684"/>
                  <a:pt x="9649" y="19"/>
                  <a:pt x="21565" y="0"/>
                </a:cubicBezTo>
                <a:lnTo>
                  <a:pt x="21600" y="21600"/>
                </a:lnTo>
                <a:close/>
              </a:path>
            </a:pathLst>
          </a:custGeom>
          <a:solidFill>
            <a:srgbClr val="618FFD"/>
          </a:solidFill>
          <a:ln w="12700" cap="rnd">
            <a:solidFill>
              <a:srgbClr val="000000"/>
            </a:solidFill>
            <a:round/>
            <a:headEnd/>
            <a:tailEnd/>
          </a:ln>
          <a:effectLst/>
        </p:spPr>
        <p:txBody>
          <a:bodyPr wrap="none" anchor="ctr"/>
          <a:lstStyle/>
          <a:p>
            <a:endParaRPr lang="en-US"/>
          </a:p>
        </p:txBody>
      </p:sp>
      <p:grpSp>
        <p:nvGrpSpPr>
          <p:cNvPr id="3" name="Group 18"/>
          <p:cNvGrpSpPr>
            <a:grpSpLocks/>
          </p:cNvGrpSpPr>
          <p:nvPr/>
        </p:nvGrpSpPr>
        <p:grpSpPr bwMode="auto">
          <a:xfrm>
            <a:off x="5638800" y="4114800"/>
            <a:ext cx="1746250" cy="1704975"/>
            <a:chOff x="3932" y="3136"/>
            <a:chExt cx="1100" cy="1152"/>
          </a:xfrm>
        </p:grpSpPr>
        <p:sp>
          <p:nvSpPr>
            <p:cNvPr id="17427" name="Rectangle 19"/>
            <p:cNvSpPr>
              <a:spLocks noChangeArrowheads="1"/>
            </p:cNvSpPr>
            <p:nvPr/>
          </p:nvSpPr>
          <p:spPr bwMode="auto">
            <a:xfrm>
              <a:off x="4559" y="3448"/>
              <a:ext cx="101" cy="291"/>
            </a:xfrm>
            <a:prstGeom prst="rect">
              <a:avLst/>
            </a:prstGeom>
            <a:solidFill>
              <a:srgbClr val="618FFD"/>
            </a:solidFill>
            <a:ln w="12700">
              <a:solidFill>
                <a:srgbClr val="000000"/>
              </a:solidFill>
              <a:miter lim="800000"/>
              <a:headEnd/>
              <a:tailEnd/>
            </a:ln>
            <a:effectLst/>
          </p:spPr>
          <p:txBody>
            <a:bodyPr wrap="none" anchor="ctr"/>
            <a:lstStyle/>
            <a:p>
              <a:endParaRPr lang="en-US"/>
            </a:p>
          </p:txBody>
        </p:sp>
        <p:sp>
          <p:nvSpPr>
            <p:cNvPr id="17428" name="Rectangle 20"/>
            <p:cNvSpPr>
              <a:spLocks noChangeArrowheads="1"/>
            </p:cNvSpPr>
            <p:nvPr/>
          </p:nvSpPr>
          <p:spPr bwMode="auto">
            <a:xfrm>
              <a:off x="4666" y="3543"/>
              <a:ext cx="362" cy="201"/>
            </a:xfrm>
            <a:prstGeom prst="rect">
              <a:avLst/>
            </a:prstGeom>
            <a:solidFill>
              <a:srgbClr val="618FFD"/>
            </a:solidFill>
            <a:ln w="12700">
              <a:solidFill>
                <a:srgbClr val="000000"/>
              </a:solidFill>
              <a:miter lim="800000"/>
              <a:headEnd/>
              <a:tailEnd/>
            </a:ln>
            <a:effectLst/>
          </p:spPr>
          <p:txBody>
            <a:bodyPr wrap="none" anchor="ctr"/>
            <a:lstStyle/>
            <a:p>
              <a:endParaRPr lang="en-US"/>
            </a:p>
          </p:txBody>
        </p:sp>
        <p:grpSp>
          <p:nvGrpSpPr>
            <p:cNvPr id="4" name="Group 21"/>
            <p:cNvGrpSpPr>
              <a:grpSpLocks/>
            </p:cNvGrpSpPr>
            <p:nvPr/>
          </p:nvGrpSpPr>
          <p:grpSpPr bwMode="auto">
            <a:xfrm>
              <a:off x="3932" y="3136"/>
              <a:ext cx="1100" cy="928"/>
              <a:chOff x="3932" y="3136"/>
              <a:chExt cx="1100" cy="928"/>
            </a:xfrm>
          </p:grpSpPr>
          <p:sp>
            <p:nvSpPr>
              <p:cNvPr id="17430" name="Rectangle 22"/>
              <p:cNvSpPr>
                <a:spLocks noChangeArrowheads="1"/>
              </p:cNvSpPr>
              <p:nvPr/>
            </p:nvSpPr>
            <p:spPr bwMode="auto">
              <a:xfrm>
                <a:off x="3934" y="3136"/>
                <a:ext cx="1096" cy="928"/>
              </a:xfrm>
              <a:prstGeom prst="rect">
                <a:avLst/>
              </a:prstGeom>
              <a:noFill/>
              <a:ln w="12700">
                <a:solidFill>
                  <a:srgbClr val="000000"/>
                </a:solidFill>
                <a:miter lim="800000"/>
                <a:headEnd/>
                <a:tailEnd/>
              </a:ln>
              <a:effectLst/>
            </p:spPr>
            <p:txBody>
              <a:bodyPr wrap="none" anchor="ctr"/>
              <a:lstStyle/>
              <a:p>
                <a:endParaRPr lang="en-US"/>
              </a:p>
            </p:txBody>
          </p:sp>
          <p:sp>
            <p:nvSpPr>
              <p:cNvPr id="17431" name="Line 23"/>
              <p:cNvSpPr>
                <a:spLocks noChangeShapeType="1"/>
              </p:cNvSpPr>
              <p:nvPr/>
            </p:nvSpPr>
            <p:spPr bwMode="auto">
              <a:xfrm>
                <a:off x="4284" y="3136"/>
                <a:ext cx="0" cy="928"/>
              </a:xfrm>
              <a:prstGeom prst="line">
                <a:avLst/>
              </a:prstGeom>
              <a:noFill/>
              <a:ln w="12700">
                <a:solidFill>
                  <a:srgbClr val="000000"/>
                </a:solidFill>
                <a:round/>
                <a:headEnd/>
                <a:tailEnd/>
              </a:ln>
              <a:effectLst/>
            </p:spPr>
            <p:txBody>
              <a:bodyPr wrap="none" anchor="ctr"/>
              <a:lstStyle/>
              <a:p>
                <a:endParaRPr lang="en-US"/>
              </a:p>
            </p:txBody>
          </p:sp>
          <p:sp>
            <p:nvSpPr>
              <p:cNvPr id="17432" name="Line 24"/>
              <p:cNvSpPr>
                <a:spLocks noChangeShapeType="1"/>
              </p:cNvSpPr>
              <p:nvPr/>
            </p:nvSpPr>
            <p:spPr bwMode="auto">
              <a:xfrm>
                <a:off x="4662" y="3136"/>
                <a:ext cx="0" cy="928"/>
              </a:xfrm>
              <a:prstGeom prst="line">
                <a:avLst/>
              </a:prstGeom>
              <a:noFill/>
              <a:ln w="12700">
                <a:solidFill>
                  <a:srgbClr val="000000"/>
                </a:solidFill>
                <a:round/>
                <a:headEnd/>
                <a:tailEnd/>
              </a:ln>
              <a:effectLst/>
            </p:spPr>
            <p:txBody>
              <a:bodyPr wrap="none" anchor="ctr"/>
              <a:lstStyle/>
              <a:p>
                <a:endParaRPr lang="en-US"/>
              </a:p>
            </p:txBody>
          </p:sp>
          <p:sp>
            <p:nvSpPr>
              <p:cNvPr id="17433" name="Line 25"/>
              <p:cNvSpPr>
                <a:spLocks noChangeShapeType="1"/>
              </p:cNvSpPr>
              <p:nvPr/>
            </p:nvSpPr>
            <p:spPr bwMode="auto">
              <a:xfrm flipH="1">
                <a:off x="3932" y="3444"/>
                <a:ext cx="1100" cy="0"/>
              </a:xfrm>
              <a:prstGeom prst="line">
                <a:avLst/>
              </a:prstGeom>
              <a:noFill/>
              <a:ln w="12700">
                <a:solidFill>
                  <a:srgbClr val="000000"/>
                </a:solidFill>
                <a:round/>
                <a:headEnd/>
                <a:tailEnd/>
              </a:ln>
              <a:effectLst/>
            </p:spPr>
            <p:txBody>
              <a:bodyPr wrap="none" anchor="ctr"/>
              <a:lstStyle/>
              <a:p>
                <a:endParaRPr lang="en-US"/>
              </a:p>
            </p:txBody>
          </p:sp>
          <p:sp>
            <p:nvSpPr>
              <p:cNvPr id="17434" name="Line 26"/>
              <p:cNvSpPr>
                <a:spLocks noChangeShapeType="1"/>
              </p:cNvSpPr>
              <p:nvPr/>
            </p:nvSpPr>
            <p:spPr bwMode="auto">
              <a:xfrm flipH="1">
                <a:off x="3932" y="3741"/>
                <a:ext cx="1100" cy="0"/>
              </a:xfrm>
              <a:prstGeom prst="line">
                <a:avLst/>
              </a:prstGeom>
              <a:noFill/>
              <a:ln w="12700">
                <a:solidFill>
                  <a:srgbClr val="000000"/>
                </a:solidFill>
                <a:round/>
                <a:headEnd/>
                <a:tailEnd/>
              </a:ln>
              <a:effectLst/>
            </p:spPr>
            <p:txBody>
              <a:bodyPr wrap="none" anchor="ctr"/>
              <a:lstStyle/>
              <a:p>
                <a:endParaRPr lang="en-US"/>
              </a:p>
            </p:txBody>
          </p:sp>
        </p:grpSp>
        <p:sp>
          <p:nvSpPr>
            <p:cNvPr id="17435" name="Rectangle 27"/>
            <p:cNvSpPr>
              <a:spLocks noChangeArrowheads="1"/>
            </p:cNvSpPr>
            <p:nvPr/>
          </p:nvSpPr>
          <p:spPr bwMode="auto">
            <a:xfrm>
              <a:off x="4663" y="3400"/>
              <a:ext cx="364" cy="43"/>
            </a:xfrm>
            <a:prstGeom prst="rect">
              <a:avLst/>
            </a:prstGeom>
            <a:solidFill>
              <a:srgbClr val="618FFD"/>
            </a:solidFill>
            <a:ln w="12700">
              <a:solidFill>
                <a:srgbClr val="000000"/>
              </a:solidFill>
              <a:miter lim="800000"/>
              <a:headEnd/>
              <a:tailEnd/>
            </a:ln>
            <a:effectLst/>
          </p:spPr>
          <p:txBody>
            <a:bodyPr wrap="none" anchor="ctr"/>
            <a:lstStyle/>
            <a:p>
              <a:endParaRPr lang="en-US"/>
            </a:p>
          </p:txBody>
        </p:sp>
        <p:sp>
          <p:nvSpPr>
            <p:cNvPr id="17436" name="Rectangle 28"/>
            <p:cNvSpPr>
              <a:spLocks noChangeArrowheads="1"/>
            </p:cNvSpPr>
            <p:nvPr/>
          </p:nvSpPr>
          <p:spPr bwMode="auto">
            <a:xfrm>
              <a:off x="4665" y="3744"/>
              <a:ext cx="362" cy="317"/>
            </a:xfrm>
            <a:prstGeom prst="rect">
              <a:avLst/>
            </a:prstGeom>
            <a:solidFill>
              <a:srgbClr val="618FFD"/>
            </a:solidFill>
            <a:ln w="12700">
              <a:solidFill>
                <a:srgbClr val="000000"/>
              </a:solidFill>
              <a:miter lim="800000"/>
              <a:headEnd/>
              <a:tailEnd/>
            </a:ln>
            <a:effectLst/>
          </p:spPr>
          <p:txBody>
            <a:bodyPr wrap="none" anchor="ctr"/>
            <a:lstStyle/>
            <a:p>
              <a:endParaRPr lang="en-US"/>
            </a:p>
          </p:txBody>
        </p:sp>
        <p:sp>
          <p:nvSpPr>
            <p:cNvPr id="17437" name="Rectangle 29"/>
            <p:cNvSpPr>
              <a:spLocks noChangeArrowheads="1"/>
            </p:cNvSpPr>
            <p:nvPr/>
          </p:nvSpPr>
          <p:spPr bwMode="auto">
            <a:xfrm>
              <a:off x="4412" y="3745"/>
              <a:ext cx="241" cy="316"/>
            </a:xfrm>
            <a:prstGeom prst="rect">
              <a:avLst/>
            </a:prstGeom>
            <a:solidFill>
              <a:srgbClr val="618FFD"/>
            </a:solidFill>
            <a:ln w="12700">
              <a:solidFill>
                <a:srgbClr val="000000"/>
              </a:solidFill>
              <a:miter lim="800000"/>
              <a:headEnd/>
              <a:tailEnd/>
            </a:ln>
            <a:effectLst/>
          </p:spPr>
          <p:txBody>
            <a:bodyPr wrap="none" anchor="ctr"/>
            <a:lstStyle/>
            <a:p>
              <a:endParaRPr lang="en-US"/>
            </a:p>
          </p:txBody>
        </p:sp>
        <p:sp>
          <p:nvSpPr>
            <p:cNvPr id="17438" name="Rectangle 30"/>
            <p:cNvSpPr>
              <a:spLocks noChangeArrowheads="1"/>
            </p:cNvSpPr>
            <p:nvPr/>
          </p:nvSpPr>
          <p:spPr bwMode="auto">
            <a:xfrm>
              <a:off x="4034" y="4136"/>
              <a:ext cx="132" cy="152"/>
            </a:xfrm>
            <a:prstGeom prst="rect">
              <a:avLst/>
            </a:prstGeom>
            <a:noFill/>
            <a:ln w="12700">
              <a:noFill/>
              <a:miter lim="800000"/>
              <a:headEnd/>
              <a:tailEnd/>
            </a:ln>
            <a:effectLst/>
          </p:spPr>
          <p:txBody>
            <a:bodyPr wrap="none" lIns="90488" tIns="44450" rIns="90488" bIns="44450">
              <a:spAutoFit/>
            </a:bodyPr>
            <a:lstStyle/>
            <a:p>
              <a:pPr eaLnBrk="0" hangingPunct="0"/>
              <a:r>
                <a:rPr lang="en-US" sz="900" b="0"/>
                <a:t> </a:t>
              </a:r>
              <a:endParaRPr lang="en-US" sz="1200" b="0"/>
            </a:p>
          </p:txBody>
        </p:sp>
      </p:grpSp>
    </p:spTree>
  </p:cSld>
  <p:clrMapOvr>
    <a:masterClrMapping/>
  </p:clrMapOvr>
  <p:transition spd="slow">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22" name="Group 2"/>
          <p:cNvGraphicFramePr>
            <a:graphicFrameLocks noGrp="1"/>
          </p:cNvGraphicFramePr>
          <p:nvPr/>
        </p:nvGraphicFramePr>
        <p:xfrm>
          <a:off x="304800" y="381000"/>
          <a:ext cx="8534400" cy="6324600"/>
        </p:xfrm>
        <a:graphic>
          <a:graphicData uri="http://schemas.openxmlformats.org/drawingml/2006/table">
            <a:tbl>
              <a:tblPr/>
              <a:tblGrid>
                <a:gridCol w="8534400"/>
              </a:tblGrid>
              <a:tr h="6324600">
                <a:tc>
                  <a:txBody>
                    <a:bodyPr/>
                    <a:lstStyle/>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Ø"/>
                        <a:tabLst/>
                      </a:pPr>
                      <a:r>
                        <a:rPr kumimoji="0" lang="en-US" sz="2400" b="1" i="0" u="none" strike="noStrike" cap="none" normalizeH="0" baseline="0" smtClean="0">
                          <a:ln>
                            <a:noFill/>
                          </a:ln>
                          <a:solidFill>
                            <a:srgbClr val="660033"/>
                          </a:solidFill>
                          <a:effectLst/>
                          <a:latin typeface="Times New Roman" pitchFamily="18" charset="0"/>
                        </a:rPr>
                        <a:t>Youngs Method (1982) or PLIC (Piecewise Linear Interface Construction)</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rPr>
                        <a:t>Interfaces - piecewise linear </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rPr>
                        <a:t>Interface has slope and is fitted within a single cell </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smtClean="0">
                          <a:ln>
                            <a:noFill/>
                          </a:ln>
                          <a:solidFill>
                            <a:schemeClr val="tx1"/>
                          </a:solidFill>
                          <a:effectLst/>
                          <a:latin typeface="Times New Roman" pitchFamily="18" charset="0"/>
                          <a:cs typeface="Times New Roman" pitchFamily="18" charset="0"/>
                          <a:sym typeface="Symbol" pitchFamily="18" charset="2"/>
                        </a:rPr>
                        <a:t>Interface slope and fluid position are determined from inspection of 8 neighboring cells</a:t>
                      </a:r>
                    </a:p>
                    <a:p>
                      <a:pPr marL="533400" marR="0" lvl="0" indent="-533400" algn="l" defTabSz="914400" rtl="0" eaLnBrk="1" fontAlgn="base" latinLnBrk="0" hangingPunct="1">
                        <a:lnSpc>
                          <a:spcPct val="100000"/>
                        </a:lnSpc>
                        <a:spcBef>
                          <a:spcPct val="20000"/>
                        </a:spcBef>
                        <a:spcAft>
                          <a:spcPct val="0"/>
                        </a:spcAft>
                        <a:buClrTx/>
                        <a:buSzTx/>
                        <a:buFontTx/>
                        <a:buChar char="•"/>
                        <a:tabLst/>
                      </a:pPr>
                      <a:endParaRPr kumimoji="0" lang="en-US" sz="2400" b="1" i="0" u="none" strike="noStrike" cap="none" normalizeH="0" baseline="0" smtClean="0">
                        <a:ln>
                          <a:noFill/>
                        </a:ln>
                        <a:solidFill>
                          <a:schemeClr val="tx1"/>
                        </a:solidFill>
                        <a:effectLst/>
                        <a:latin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 name="Group 8"/>
          <p:cNvGrpSpPr>
            <a:grpSpLocks/>
          </p:cNvGrpSpPr>
          <p:nvPr/>
        </p:nvGrpSpPr>
        <p:grpSpPr bwMode="auto">
          <a:xfrm>
            <a:off x="1447800" y="4333875"/>
            <a:ext cx="1746250" cy="1381125"/>
            <a:chOff x="3938" y="1408"/>
            <a:chExt cx="1100" cy="928"/>
          </a:xfrm>
        </p:grpSpPr>
        <p:sp>
          <p:nvSpPr>
            <p:cNvPr id="133129" name="Rectangle 9"/>
            <p:cNvSpPr>
              <a:spLocks noChangeArrowheads="1"/>
            </p:cNvSpPr>
            <p:nvPr/>
          </p:nvSpPr>
          <p:spPr bwMode="auto">
            <a:xfrm>
              <a:off x="3940" y="1408"/>
              <a:ext cx="1096" cy="928"/>
            </a:xfrm>
            <a:prstGeom prst="rect">
              <a:avLst/>
            </a:prstGeom>
            <a:noFill/>
            <a:ln w="12700">
              <a:solidFill>
                <a:srgbClr val="000000"/>
              </a:solidFill>
              <a:miter lim="800000"/>
              <a:headEnd/>
              <a:tailEnd/>
            </a:ln>
            <a:effectLst/>
          </p:spPr>
          <p:txBody>
            <a:bodyPr wrap="none" anchor="ctr"/>
            <a:lstStyle/>
            <a:p>
              <a:endParaRPr lang="en-US"/>
            </a:p>
          </p:txBody>
        </p:sp>
        <p:sp>
          <p:nvSpPr>
            <p:cNvPr id="133130" name="Line 10"/>
            <p:cNvSpPr>
              <a:spLocks noChangeShapeType="1"/>
            </p:cNvSpPr>
            <p:nvPr/>
          </p:nvSpPr>
          <p:spPr bwMode="auto">
            <a:xfrm>
              <a:off x="4290" y="1408"/>
              <a:ext cx="0" cy="928"/>
            </a:xfrm>
            <a:prstGeom prst="line">
              <a:avLst/>
            </a:prstGeom>
            <a:noFill/>
            <a:ln w="12700">
              <a:solidFill>
                <a:srgbClr val="000000"/>
              </a:solidFill>
              <a:round/>
              <a:headEnd/>
              <a:tailEnd/>
            </a:ln>
            <a:effectLst/>
          </p:spPr>
          <p:txBody>
            <a:bodyPr wrap="none" anchor="ctr"/>
            <a:lstStyle/>
            <a:p>
              <a:endParaRPr lang="en-US"/>
            </a:p>
          </p:txBody>
        </p:sp>
        <p:sp>
          <p:nvSpPr>
            <p:cNvPr id="133131" name="Line 11"/>
            <p:cNvSpPr>
              <a:spLocks noChangeShapeType="1"/>
            </p:cNvSpPr>
            <p:nvPr/>
          </p:nvSpPr>
          <p:spPr bwMode="auto">
            <a:xfrm>
              <a:off x="4668" y="1408"/>
              <a:ext cx="0" cy="928"/>
            </a:xfrm>
            <a:prstGeom prst="line">
              <a:avLst/>
            </a:prstGeom>
            <a:noFill/>
            <a:ln w="12700">
              <a:solidFill>
                <a:srgbClr val="000000"/>
              </a:solidFill>
              <a:round/>
              <a:headEnd/>
              <a:tailEnd/>
            </a:ln>
            <a:effectLst/>
          </p:spPr>
          <p:txBody>
            <a:bodyPr wrap="none" anchor="ctr"/>
            <a:lstStyle/>
            <a:p>
              <a:endParaRPr lang="en-US"/>
            </a:p>
          </p:txBody>
        </p:sp>
        <p:sp>
          <p:nvSpPr>
            <p:cNvPr id="133132" name="Line 12"/>
            <p:cNvSpPr>
              <a:spLocks noChangeShapeType="1"/>
            </p:cNvSpPr>
            <p:nvPr/>
          </p:nvSpPr>
          <p:spPr bwMode="auto">
            <a:xfrm flipH="1">
              <a:off x="3938" y="1716"/>
              <a:ext cx="1100" cy="0"/>
            </a:xfrm>
            <a:prstGeom prst="line">
              <a:avLst/>
            </a:prstGeom>
            <a:noFill/>
            <a:ln w="12700">
              <a:solidFill>
                <a:srgbClr val="000000"/>
              </a:solidFill>
              <a:round/>
              <a:headEnd/>
              <a:tailEnd/>
            </a:ln>
            <a:effectLst/>
          </p:spPr>
          <p:txBody>
            <a:bodyPr wrap="none" anchor="ctr"/>
            <a:lstStyle/>
            <a:p>
              <a:endParaRPr lang="en-US"/>
            </a:p>
          </p:txBody>
        </p:sp>
        <p:sp>
          <p:nvSpPr>
            <p:cNvPr id="133133" name="Line 13"/>
            <p:cNvSpPr>
              <a:spLocks noChangeShapeType="1"/>
            </p:cNvSpPr>
            <p:nvPr/>
          </p:nvSpPr>
          <p:spPr bwMode="auto">
            <a:xfrm flipH="1">
              <a:off x="3938" y="2013"/>
              <a:ext cx="1100" cy="0"/>
            </a:xfrm>
            <a:prstGeom prst="line">
              <a:avLst/>
            </a:prstGeom>
            <a:noFill/>
            <a:ln w="12700">
              <a:solidFill>
                <a:srgbClr val="000000"/>
              </a:solidFill>
              <a:round/>
              <a:headEnd/>
              <a:tailEnd/>
            </a:ln>
            <a:effectLst/>
          </p:spPr>
          <p:txBody>
            <a:bodyPr wrap="none" anchor="ctr"/>
            <a:lstStyle/>
            <a:p>
              <a:endParaRPr lang="en-US"/>
            </a:p>
          </p:txBody>
        </p:sp>
      </p:grpSp>
      <p:sp>
        <p:nvSpPr>
          <p:cNvPr id="133134" name="Arc 14"/>
          <p:cNvSpPr>
            <a:spLocks/>
          </p:cNvSpPr>
          <p:nvPr/>
        </p:nvSpPr>
        <p:spPr bwMode="auto">
          <a:xfrm>
            <a:off x="2211388" y="4679950"/>
            <a:ext cx="989012" cy="1035050"/>
          </a:xfrm>
          <a:custGeom>
            <a:avLst/>
            <a:gdLst>
              <a:gd name="G0" fmla="+- 21600 0 0"/>
              <a:gd name="G1" fmla="+- 21600 0 0"/>
              <a:gd name="G2" fmla="+- 21600 0 0"/>
              <a:gd name="T0" fmla="*/ 0 w 21600"/>
              <a:gd name="T1" fmla="*/ 21600 h 21600"/>
              <a:gd name="T2" fmla="*/ 2156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4"/>
                  <a:pt x="9649" y="19"/>
                  <a:pt x="21565" y="0"/>
                </a:cubicBezTo>
              </a:path>
              <a:path w="21600" h="21600" stroke="0" extrusionOk="0">
                <a:moveTo>
                  <a:pt x="0" y="21600"/>
                </a:moveTo>
                <a:cubicBezTo>
                  <a:pt x="0" y="9684"/>
                  <a:pt x="9649" y="19"/>
                  <a:pt x="21565" y="0"/>
                </a:cubicBezTo>
                <a:lnTo>
                  <a:pt x="21600" y="21600"/>
                </a:lnTo>
                <a:close/>
              </a:path>
            </a:pathLst>
          </a:custGeom>
          <a:solidFill>
            <a:srgbClr val="618FFD"/>
          </a:solidFill>
          <a:ln w="12700" cap="rnd">
            <a:solidFill>
              <a:srgbClr val="000000"/>
            </a:solidFill>
            <a:round/>
            <a:headEnd/>
            <a:tailEnd/>
          </a:ln>
          <a:effectLst/>
        </p:spPr>
        <p:txBody>
          <a:bodyPr wrap="none" anchor="ctr"/>
          <a:lstStyle/>
          <a:p>
            <a:endParaRPr lang="en-US"/>
          </a:p>
        </p:txBody>
      </p:sp>
      <p:grpSp>
        <p:nvGrpSpPr>
          <p:cNvPr id="3" name="Group 15"/>
          <p:cNvGrpSpPr>
            <a:grpSpLocks/>
          </p:cNvGrpSpPr>
          <p:nvPr/>
        </p:nvGrpSpPr>
        <p:grpSpPr bwMode="auto">
          <a:xfrm>
            <a:off x="5949950" y="4343400"/>
            <a:ext cx="1746250" cy="1381125"/>
            <a:chOff x="3932" y="3136"/>
            <a:chExt cx="1100" cy="928"/>
          </a:xfrm>
        </p:grpSpPr>
        <p:sp>
          <p:nvSpPr>
            <p:cNvPr id="133136" name="Rectangle 16"/>
            <p:cNvSpPr>
              <a:spLocks noChangeArrowheads="1"/>
            </p:cNvSpPr>
            <p:nvPr/>
          </p:nvSpPr>
          <p:spPr bwMode="auto">
            <a:xfrm>
              <a:off x="3934" y="3136"/>
              <a:ext cx="1096" cy="928"/>
            </a:xfrm>
            <a:prstGeom prst="rect">
              <a:avLst/>
            </a:prstGeom>
            <a:noFill/>
            <a:ln w="12700">
              <a:solidFill>
                <a:srgbClr val="000000"/>
              </a:solidFill>
              <a:miter lim="800000"/>
              <a:headEnd/>
              <a:tailEnd/>
            </a:ln>
            <a:effectLst/>
          </p:spPr>
          <p:txBody>
            <a:bodyPr wrap="none" anchor="ctr"/>
            <a:lstStyle/>
            <a:p>
              <a:endParaRPr lang="en-US"/>
            </a:p>
          </p:txBody>
        </p:sp>
        <p:sp>
          <p:nvSpPr>
            <p:cNvPr id="133137" name="Line 17"/>
            <p:cNvSpPr>
              <a:spLocks noChangeShapeType="1"/>
            </p:cNvSpPr>
            <p:nvPr/>
          </p:nvSpPr>
          <p:spPr bwMode="auto">
            <a:xfrm>
              <a:off x="4284" y="3136"/>
              <a:ext cx="0" cy="928"/>
            </a:xfrm>
            <a:prstGeom prst="line">
              <a:avLst/>
            </a:prstGeom>
            <a:noFill/>
            <a:ln w="12700">
              <a:solidFill>
                <a:srgbClr val="000000"/>
              </a:solidFill>
              <a:round/>
              <a:headEnd/>
              <a:tailEnd/>
            </a:ln>
            <a:effectLst/>
          </p:spPr>
          <p:txBody>
            <a:bodyPr wrap="none" anchor="ctr"/>
            <a:lstStyle/>
            <a:p>
              <a:endParaRPr lang="en-US"/>
            </a:p>
          </p:txBody>
        </p:sp>
        <p:sp>
          <p:nvSpPr>
            <p:cNvPr id="133138" name="Line 18"/>
            <p:cNvSpPr>
              <a:spLocks noChangeShapeType="1"/>
            </p:cNvSpPr>
            <p:nvPr/>
          </p:nvSpPr>
          <p:spPr bwMode="auto">
            <a:xfrm>
              <a:off x="4662" y="3136"/>
              <a:ext cx="0" cy="928"/>
            </a:xfrm>
            <a:prstGeom prst="line">
              <a:avLst/>
            </a:prstGeom>
            <a:noFill/>
            <a:ln w="12700">
              <a:solidFill>
                <a:srgbClr val="000000"/>
              </a:solidFill>
              <a:round/>
              <a:headEnd/>
              <a:tailEnd/>
            </a:ln>
            <a:effectLst/>
          </p:spPr>
          <p:txBody>
            <a:bodyPr wrap="none" anchor="ctr"/>
            <a:lstStyle/>
            <a:p>
              <a:endParaRPr lang="en-US"/>
            </a:p>
          </p:txBody>
        </p:sp>
        <p:sp>
          <p:nvSpPr>
            <p:cNvPr id="133139" name="Line 19"/>
            <p:cNvSpPr>
              <a:spLocks noChangeShapeType="1"/>
            </p:cNvSpPr>
            <p:nvPr/>
          </p:nvSpPr>
          <p:spPr bwMode="auto">
            <a:xfrm flipH="1">
              <a:off x="3932" y="3444"/>
              <a:ext cx="1100" cy="0"/>
            </a:xfrm>
            <a:prstGeom prst="line">
              <a:avLst/>
            </a:prstGeom>
            <a:noFill/>
            <a:ln w="12700">
              <a:solidFill>
                <a:srgbClr val="000000"/>
              </a:solidFill>
              <a:round/>
              <a:headEnd/>
              <a:tailEnd/>
            </a:ln>
            <a:effectLst/>
          </p:spPr>
          <p:txBody>
            <a:bodyPr wrap="none" anchor="ctr"/>
            <a:lstStyle/>
            <a:p>
              <a:endParaRPr lang="en-US"/>
            </a:p>
          </p:txBody>
        </p:sp>
        <p:sp>
          <p:nvSpPr>
            <p:cNvPr id="133140" name="Line 20"/>
            <p:cNvSpPr>
              <a:spLocks noChangeShapeType="1"/>
            </p:cNvSpPr>
            <p:nvPr/>
          </p:nvSpPr>
          <p:spPr bwMode="auto">
            <a:xfrm flipH="1">
              <a:off x="3932" y="3741"/>
              <a:ext cx="1100" cy="0"/>
            </a:xfrm>
            <a:prstGeom prst="line">
              <a:avLst/>
            </a:prstGeom>
            <a:noFill/>
            <a:ln w="12700">
              <a:solidFill>
                <a:srgbClr val="000000"/>
              </a:solidFill>
              <a:round/>
              <a:headEnd/>
              <a:tailEnd/>
            </a:ln>
            <a:effectLst/>
          </p:spPr>
          <p:txBody>
            <a:bodyPr wrap="none" anchor="ctr"/>
            <a:lstStyle/>
            <a:p>
              <a:endParaRPr lang="en-US"/>
            </a:p>
          </p:txBody>
        </p:sp>
      </p:grpSp>
      <p:sp>
        <p:nvSpPr>
          <p:cNvPr id="133142" name="Rectangle 22"/>
          <p:cNvSpPr>
            <a:spLocks noChangeArrowheads="1"/>
          </p:cNvSpPr>
          <p:nvPr/>
        </p:nvSpPr>
        <p:spPr bwMode="auto">
          <a:xfrm>
            <a:off x="7108825" y="5257800"/>
            <a:ext cx="587375" cy="484188"/>
          </a:xfrm>
          <a:prstGeom prst="rect">
            <a:avLst/>
          </a:prstGeom>
          <a:solidFill>
            <a:srgbClr val="618FFD"/>
          </a:solidFill>
          <a:ln w="12700">
            <a:noFill/>
            <a:miter lim="800000"/>
            <a:headEnd/>
            <a:tailEnd/>
          </a:ln>
          <a:effectLst/>
        </p:spPr>
        <p:txBody>
          <a:bodyPr wrap="none" anchor="ctr"/>
          <a:lstStyle/>
          <a:p>
            <a:endParaRPr lang="en-US"/>
          </a:p>
        </p:txBody>
      </p:sp>
      <p:sp>
        <p:nvSpPr>
          <p:cNvPr id="133144" name="AutoShape 24"/>
          <p:cNvSpPr>
            <a:spLocks noChangeArrowheads="1"/>
          </p:cNvSpPr>
          <p:nvPr/>
        </p:nvSpPr>
        <p:spPr bwMode="auto">
          <a:xfrm rot="5400000">
            <a:off x="7065168" y="4822032"/>
            <a:ext cx="195263" cy="152400"/>
          </a:xfrm>
          <a:prstGeom prst="rtTriangle">
            <a:avLst/>
          </a:prstGeom>
          <a:solidFill>
            <a:srgbClr val="FFFFFF"/>
          </a:solidFill>
          <a:ln w="12700">
            <a:solidFill>
              <a:srgbClr val="000000"/>
            </a:solidFill>
            <a:miter lim="800000"/>
            <a:headEnd/>
            <a:tailEnd/>
          </a:ln>
          <a:effectLst/>
        </p:spPr>
        <p:txBody>
          <a:bodyPr wrap="none" anchor="ctr"/>
          <a:lstStyle/>
          <a:p>
            <a:endParaRPr lang="en-US"/>
          </a:p>
        </p:txBody>
      </p:sp>
      <p:sp>
        <p:nvSpPr>
          <p:cNvPr id="133145" name="Rectangle 25"/>
          <p:cNvSpPr>
            <a:spLocks noChangeArrowheads="1"/>
          </p:cNvSpPr>
          <p:nvPr/>
        </p:nvSpPr>
        <p:spPr bwMode="auto">
          <a:xfrm>
            <a:off x="7104063" y="4800600"/>
            <a:ext cx="592137" cy="449263"/>
          </a:xfrm>
          <a:prstGeom prst="rect">
            <a:avLst/>
          </a:prstGeom>
          <a:solidFill>
            <a:srgbClr val="618FFD"/>
          </a:solidFill>
          <a:ln w="12700">
            <a:noFill/>
            <a:miter lim="800000"/>
            <a:headEnd/>
            <a:tailEnd/>
          </a:ln>
          <a:effectLst/>
        </p:spPr>
        <p:txBody>
          <a:bodyPr wrap="none" anchor="ctr"/>
          <a:lstStyle/>
          <a:p>
            <a:endParaRPr lang="en-US"/>
          </a:p>
        </p:txBody>
      </p:sp>
      <p:sp>
        <p:nvSpPr>
          <p:cNvPr id="133146" name="AutoShape 26"/>
          <p:cNvSpPr>
            <a:spLocks noChangeArrowheads="1"/>
          </p:cNvSpPr>
          <p:nvPr/>
        </p:nvSpPr>
        <p:spPr bwMode="auto">
          <a:xfrm rot="5400000">
            <a:off x="7065168" y="4822032"/>
            <a:ext cx="195263" cy="152400"/>
          </a:xfrm>
          <a:prstGeom prst="rtTriangle">
            <a:avLst/>
          </a:prstGeom>
          <a:solidFill>
            <a:srgbClr val="FFFFFF"/>
          </a:solidFill>
          <a:ln w="12700">
            <a:solidFill>
              <a:srgbClr val="000000"/>
            </a:solidFill>
            <a:miter lim="800000"/>
            <a:headEnd/>
            <a:tailEnd/>
          </a:ln>
          <a:effectLst/>
        </p:spPr>
        <p:txBody>
          <a:bodyPr wrap="none" anchor="ctr"/>
          <a:lstStyle/>
          <a:p>
            <a:endParaRPr lang="en-US"/>
          </a:p>
        </p:txBody>
      </p:sp>
      <p:sp>
        <p:nvSpPr>
          <p:cNvPr id="133147" name="AutoShape 27"/>
          <p:cNvSpPr>
            <a:spLocks noChangeArrowheads="1"/>
          </p:cNvSpPr>
          <p:nvPr/>
        </p:nvSpPr>
        <p:spPr bwMode="auto">
          <a:xfrm rot="16200000">
            <a:off x="7474744" y="4591844"/>
            <a:ext cx="125412" cy="292100"/>
          </a:xfrm>
          <a:prstGeom prst="rtTriangle">
            <a:avLst/>
          </a:prstGeom>
          <a:solidFill>
            <a:srgbClr val="618FFD"/>
          </a:solidFill>
          <a:ln w="12700">
            <a:solidFill>
              <a:srgbClr val="000000"/>
            </a:solidFill>
            <a:miter lim="800000"/>
            <a:headEnd/>
            <a:tailEnd/>
          </a:ln>
          <a:effectLst/>
        </p:spPr>
        <p:txBody>
          <a:bodyPr wrap="none" anchor="ctr"/>
          <a:lstStyle/>
          <a:p>
            <a:endParaRPr lang="en-US"/>
          </a:p>
        </p:txBody>
      </p:sp>
      <p:sp>
        <p:nvSpPr>
          <p:cNvPr id="133148" name="AutoShape 28"/>
          <p:cNvSpPr>
            <a:spLocks noChangeArrowheads="1"/>
          </p:cNvSpPr>
          <p:nvPr/>
        </p:nvSpPr>
        <p:spPr bwMode="auto">
          <a:xfrm flipV="1">
            <a:off x="6705600" y="5257800"/>
            <a:ext cx="396875" cy="474663"/>
          </a:xfrm>
          <a:custGeom>
            <a:avLst/>
            <a:gdLst>
              <a:gd name="G0" fmla="+- 8030 0 0"/>
              <a:gd name="G1" fmla="+- 21600 0 8030"/>
              <a:gd name="G2" fmla="*/ 8030 1 2"/>
              <a:gd name="G3" fmla="+- 21600 0 G2"/>
              <a:gd name="G4" fmla="+/ 8030 21600 2"/>
              <a:gd name="G5" fmla="+/ G1 0 2"/>
              <a:gd name="G6" fmla="*/ 21600 21600 8030"/>
              <a:gd name="G7" fmla="*/ G6 1 2"/>
              <a:gd name="G8" fmla="+- 21600 0 G7"/>
              <a:gd name="G9" fmla="*/ 21600 1 2"/>
              <a:gd name="G10" fmla="+- 8030 0 G9"/>
              <a:gd name="G11" fmla="?: G10 G8 0"/>
              <a:gd name="G12" fmla="?: G10 G7 21600"/>
              <a:gd name="T0" fmla="*/ 17585 w 21600"/>
              <a:gd name="T1" fmla="*/ 10800 h 21600"/>
              <a:gd name="T2" fmla="*/ 10800 w 21600"/>
              <a:gd name="T3" fmla="*/ 21600 h 21600"/>
              <a:gd name="T4" fmla="*/ 4015 w 21600"/>
              <a:gd name="T5" fmla="*/ 10800 h 21600"/>
              <a:gd name="T6" fmla="*/ 10800 w 21600"/>
              <a:gd name="T7" fmla="*/ 0 h 21600"/>
              <a:gd name="T8" fmla="*/ 5815 w 21600"/>
              <a:gd name="T9" fmla="*/ 5815 h 21600"/>
              <a:gd name="T10" fmla="*/ 15785 w 21600"/>
              <a:gd name="T11" fmla="*/ 15785 h 21600"/>
            </a:gdLst>
            <a:ahLst/>
            <a:cxnLst>
              <a:cxn ang="0">
                <a:pos x="T0" y="T1"/>
              </a:cxn>
              <a:cxn ang="0">
                <a:pos x="T2" y="T3"/>
              </a:cxn>
              <a:cxn ang="0">
                <a:pos x="T4" y="T5"/>
              </a:cxn>
              <a:cxn ang="0">
                <a:pos x="T6" y="T7"/>
              </a:cxn>
            </a:cxnLst>
            <a:rect l="T8" t="T9" r="T10" b="T11"/>
            <a:pathLst>
              <a:path w="21600" h="21600">
                <a:moveTo>
                  <a:pt x="0" y="0"/>
                </a:moveTo>
                <a:lnTo>
                  <a:pt x="8030" y="21600"/>
                </a:lnTo>
                <a:lnTo>
                  <a:pt x="13570" y="21600"/>
                </a:lnTo>
                <a:lnTo>
                  <a:pt x="21600" y="0"/>
                </a:lnTo>
                <a:close/>
              </a:path>
            </a:pathLst>
          </a:custGeom>
          <a:solidFill>
            <a:srgbClr val="618FFD"/>
          </a:solidFill>
          <a:ln w="12700">
            <a:solidFill>
              <a:srgbClr val="000000"/>
            </a:solidFill>
            <a:miter lim="800000"/>
            <a:headEnd/>
            <a:tailEnd/>
          </a:ln>
          <a:effectLst/>
        </p:spPr>
        <p:txBody>
          <a:bodyPr wrap="none" anchor="ctr"/>
          <a:lstStyle/>
          <a:p>
            <a:endParaRPr lang="en-US"/>
          </a:p>
        </p:txBody>
      </p:sp>
      <p:sp>
        <p:nvSpPr>
          <p:cNvPr id="133149" name="Rectangle 29"/>
          <p:cNvSpPr>
            <a:spLocks noChangeArrowheads="1"/>
          </p:cNvSpPr>
          <p:nvPr/>
        </p:nvSpPr>
        <p:spPr bwMode="auto">
          <a:xfrm>
            <a:off x="6891338" y="5257800"/>
            <a:ext cx="271462" cy="482600"/>
          </a:xfrm>
          <a:prstGeom prst="rect">
            <a:avLst/>
          </a:prstGeom>
          <a:solidFill>
            <a:srgbClr val="618FFD"/>
          </a:solidFill>
          <a:ln w="12700">
            <a:noFill/>
            <a:miter lim="800000"/>
            <a:headEnd/>
            <a:tailEnd/>
          </a:ln>
          <a:effectLst/>
        </p:spPr>
        <p:txBody>
          <a:bodyPr wrap="none" anchor="ctr"/>
          <a:lstStyle/>
          <a:p>
            <a:endParaRPr lang="en-US"/>
          </a:p>
        </p:txBody>
      </p:sp>
      <p:sp>
        <p:nvSpPr>
          <p:cNvPr id="133150" name="AutoShape 30"/>
          <p:cNvSpPr>
            <a:spLocks noChangeArrowheads="1"/>
          </p:cNvSpPr>
          <p:nvPr/>
        </p:nvSpPr>
        <p:spPr bwMode="auto">
          <a:xfrm rot="16200000">
            <a:off x="6846887" y="5018088"/>
            <a:ext cx="327025" cy="152400"/>
          </a:xfrm>
          <a:prstGeom prst="rtTriangle">
            <a:avLst/>
          </a:prstGeom>
          <a:solidFill>
            <a:srgbClr val="618FFD"/>
          </a:solidFill>
          <a:ln w="12700">
            <a:solidFill>
              <a:srgbClr val="000000"/>
            </a:solidFill>
            <a:miter lim="800000"/>
            <a:headEnd/>
            <a:tailEnd/>
          </a:ln>
          <a:effectLst/>
        </p:spPr>
        <p:txBody>
          <a:bodyPr wrap="none" anchor="ctr"/>
          <a:lstStyle/>
          <a:p>
            <a:endParaRPr lang="en-US"/>
          </a:p>
        </p:txBody>
      </p:sp>
      <p:sp>
        <p:nvSpPr>
          <p:cNvPr id="133151" name="Line 31"/>
          <p:cNvSpPr>
            <a:spLocks noChangeShapeType="1"/>
          </p:cNvSpPr>
          <p:nvPr/>
        </p:nvSpPr>
        <p:spPr bwMode="auto">
          <a:xfrm>
            <a:off x="7086600" y="5257800"/>
            <a:ext cx="0" cy="457200"/>
          </a:xfrm>
          <a:prstGeom prst="line">
            <a:avLst/>
          </a:prstGeom>
          <a:noFill/>
          <a:ln w="9525">
            <a:solidFill>
              <a:srgbClr val="000000"/>
            </a:solidFill>
            <a:round/>
            <a:headEnd/>
            <a:tailEnd/>
          </a:ln>
        </p:spPr>
        <p:txBody>
          <a:bodyPr/>
          <a:lstStyle/>
          <a:p>
            <a:endParaRPr lang="en-US"/>
          </a:p>
        </p:txBody>
      </p:sp>
    </p:spTree>
  </p:cSld>
  <p:clrMapOvr>
    <a:masterClrMapping/>
  </p:clrMapOvr>
  <p:transition spd="slow">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7964" name="Group 28"/>
          <p:cNvGraphicFramePr>
            <a:graphicFrameLocks noGrp="1"/>
          </p:cNvGraphicFramePr>
          <p:nvPr/>
        </p:nvGraphicFramePr>
        <p:xfrm>
          <a:off x="304800" y="381000"/>
          <a:ext cx="8534400" cy="6324600"/>
        </p:xfrm>
        <a:graphic>
          <a:graphicData uri="http://schemas.openxmlformats.org/drawingml/2006/table">
            <a:tbl>
              <a:tblPr/>
              <a:tblGrid>
                <a:gridCol w="8534400"/>
              </a:tblGrid>
              <a:tr h="6324600">
                <a:tc>
                  <a:txBody>
                    <a:body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660033"/>
                          </a:solidFill>
                          <a:effectLst/>
                          <a:latin typeface="Times New Roman" pitchFamily="18" charset="0"/>
                        </a:rPr>
                        <a:t>Youngs Method Continued…</a:t>
                      </a:r>
                      <a:endParaRPr kumimoji="0" lang="en-US" sz="2200" b="0" i="0" u="none" strike="noStrike" cap="none" normalizeH="0" baseline="0" smtClean="0">
                        <a:ln>
                          <a:noFill/>
                        </a:ln>
                        <a:solidFill>
                          <a:schemeClr val="tx1"/>
                        </a:solidFill>
                        <a:effectLst/>
                        <a:latin typeface="Times New Roman" pitchFamily="18" charset="0"/>
                        <a:sym typeface="Symbol" pitchFamily="18" charset="2"/>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200" b="0" i="0" u="none" strike="noStrike" cap="none" normalizeH="0" baseline="0" smtClean="0">
                          <a:ln>
                            <a:noFill/>
                          </a:ln>
                          <a:solidFill>
                            <a:schemeClr val="tx1"/>
                          </a:solidFill>
                          <a:effectLst/>
                          <a:latin typeface="Times New Roman" pitchFamily="18" charset="0"/>
                        </a:rPr>
                        <a:t>The interface is defined by the interface normal     and length</a:t>
                      </a:r>
                      <a:r>
                        <a:rPr kumimoji="0" lang="en-US" sz="2400" b="1" i="0" u="none" strike="noStrike" cap="none" normalizeH="0" baseline="0" smtClean="0">
                          <a:ln>
                            <a:noFill/>
                          </a:ln>
                          <a:solidFill>
                            <a:schemeClr val="tx1"/>
                          </a:solidFill>
                          <a:effectLst/>
                          <a:latin typeface="Times New Roman" pitchFamily="18" charset="0"/>
                        </a:rPr>
                        <a:t> </a:t>
                      </a:r>
                    </a:p>
                    <a:p>
                      <a:pPr marL="533400" marR="0" lvl="0" indent="-533400" algn="l" defTabSz="914400" rtl="0" eaLnBrk="1" fontAlgn="base" latinLnBrk="0" hangingPunct="1">
                        <a:lnSpc>
                          <a:spcPct val="100000"/>
                        </a:lnSpc>
                        <a:spcBef>
                          <a:spcPct val="20000"/>
                        </a:spcBef>
                        <a:spcAft>
                          <a:spcPct val="0"/>
                        </a:spcAft>
                        <a:buClrTx/>
                        <a:buSzTx/>
                        <a:buFontTx/>
                        <a:buChar char="•"/>
                        <a:tabLst/>
                      </a:pPr>
                      <a:endParaRPr kumimoji="0" lang="en-US" sz="2400" b="1" i="0" u="none" strike="noStrike" cap="none" normalizeH="0" baseline="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endParaRPr kumimoji="0" lang="en-US" sz="2400" b="1" i="0" u="none" strike="noStrike" cap="none" normalizeH="0" baseline="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endParaRPr kumimoji="0" lang="en-US" sz="2400" b="1" i="0" u="none" strike="noStrike" cap="none" normalizeH="0" baseline="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endParaRPr kumimoji="0" lang="en-US" sz="2200" b="0" i="0" u="none" strike="noStrike" cap="none" normalizeH="0" baseline="0" smtClean="0">
                        <a:ln>
                          <a:noFill/>
                        </a:ln>
                        <a:solidFill>
                          <a:schemeClr val="tx1"/>
                        </a:solidFill>
                        <a:effectLst/>
                        <a:latin typeface="Times New Roman" pitchFamily="18" charset="0"/>
                        <a:sym typeface="Symbol" pitchFamily="18" charset="2"/>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endParaRPr kumimoji="0" lang="en-US" sz="2200" b="0" i="0" u="none" strike="noStrike" cap="none" normalizeH="0" baseline="0" smtClean="0">
                        <a:ln>
                          <a:noFill/>
                        </a:ln>
                        <a:solidFill>
                          <a:schemeClr val="tx1"/>
                        </a:solidFill>
                        <a:effectLst/>
                        <a:latin typeface="Times New Roman" pitchFamily="18" charset="0"/>
                        <a:sym typeface="Symbol" pitchFamily="18" charset="2"/>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200" b="0" i="0" u="none" strike="noStrike" cap="none" normalizeH="0" baseline="0" smtClean="0">
                          <a:ln>
                            <a:noFill/>
                          </a:ln>
                          <a:solidFill>
                            <a:schemeClr val="tx1"/>
                          </a:solidFill>
                          <a:effectLst/>
                          <a:latin typeface="Times New Roman" pitchFamily="18" charset="0"/>
                          <a:sym typeface="Symbol" pitchFamily="18" charset="2"/>
                        </a:rPr>
                        <a:t>Position (   ) of the interface is so </a:t>
                      </a:r>
                    </a:p>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Times New Roman" pitchFamily="18" charset="0"/>
                          <a:sym typeface="Symbol" pitchFamily="18" charset="2"/>
                        </a:rPr>
                        <a:t>       adjusted that it divides the cell into </a:t>
                      </a:r>
                    </a:p>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Times New Roman" pitchFamily="18" charset="0"/>
                          <a:sym typeface="Symbol" pitchFamily="18" charset="2"/>
                        </a:rPr>
                        <a:t>        two areas which matches with the </a:t>
                      </a:r>
                    </a:p>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Times New Roman" pitchFamily="18" charset="0"/>
                          <a:sym typeface="Symbol" pitchFamily="18" charset="2"/>
                        </a:rPr>
                        <a:t>        volume fraction</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200" b="0" i="0" u="none" strike="noStrike" cap="none" normalizeH="0" baseline="0" smtClean="0">
                          <a:ln>
                            <a:noFill/>
                          </a:ln>
                          <a:solidFill>
                            <a:schemeClr val="tx1"/>
                          </a:solidFill>
                          <a:effectLst/>
                          <a:latin typeface="Times New Roman" pitchFamily="18" charset="0"/>
                          <a:sym typeface="Symbol" pitchFamily="18" charset="2"/>
                        </a:rPr>
                        <a:t>       completely locate the interface</a:t>
                      </a:r>
                      <a:endParaRPr kumimoji="0" lang="en-US" sz="2400" b="0" i="0" u="none" strike="noStrike" cap="none" normalizeH="0" baseline="0" smtClean="0">
                        <a:ln>
                          <a:noFill/>
                        </a:ln>
                        <a:solidFill>
                          <a:schemeClr val="tx1"/>
                        </a:solidFill>
                        <a:effectLst/>
                        <a:latin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67946" name="Object 10"/>
          <p:cNvGraphicFramePr>
            <a:graphicFrameLocks noChangeAspect="1"/>
          </p:cNvGraphicFramePr>
          <p:nvPr/>
        </p:nvGraphicFramePr>
        <p:xfrm>
          <a:off x="457200" y="1447800"/>
          <a:ext cx="8229600" cy="877888"/>
        </p:xfrm>
        <a:graphic>
          <a:graphicData uri="http://schemas.openxmlformats.org/presentationml/2006/ole">
            <mc:AlternateContent xmlns:mc="http://schemas.openxmlformats.org/markup-compatibility/2006">
              <mc:Choice xmlns:v="urn:schemas-microsoft-com:vml" Requires="v">
                <p:oleObj spid="_x0000_s176676" name="Equation" r:id="rId3" imgW="5574960" imgH="571320" progId="Equation.DSMT4">
                  <p:embed/>
                </p:oleObj>
              </mc:Choice>
              <mc:Fallback>
                <p:oleObj name="Equation" r:id="rId3" imgW="5574960" imgH="57132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47800"/>
                        <a:ext cx="8229600" cy="877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7947" name="Object 11"/>
          <p:cNvGraphicFramePr>
            <a:graphicFrameLocks noChangeAspect="1"/>
          </p:cNvGraphicFramePr>
          <p:nvPr/>
        </p:nvGraphicFramePr>
        <p:xfrm>
          <a:off x="381000" y="2438400"/>
          <a:ext cx="8382000" cy="898525"/>
        </p:xfrm>
        <a:graphic>
          <a:graphicData uri="http://schemas.openxmlformats.org/presentationml/2006/ole">
            <mc:AlternateContent xmlns:mc="http://schemas.openxmlformats.org/markup-compatibility/2006">
              <mc:Choice xmlns:v="urn:schemas-microsoft-com:vml" Requires="v">
                <p:oleObj spid="_x0000_s176677" name="Equation" r:id="rId5" imgW="5562360" imgH="571320" progId="Equation.DSMT4">
                  <p:embed/>
                </p:oleObj>
              </mc:Choice>
              <mc:Fallback>
                <p:oleObj name="Equation" r:id="rId5" imgW="5562360" imgH="57132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438400"/>
                        <a:ext cx="8382000" cy="898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7948" name="Object 12"/>
          <p:cNvGraphicFramePr>
            <a:graphicFrameLocks noChangeAspect="1"/>
          </p:cNvGraphicFramePr>
          <p:nvPr/>
        </p:nvGraphicFramePr>
        <p:xfrm>
          <a:off x="6248400" y="838200"/>
          <a:ext cx="314325" cy="381000"/>
        </p:xfrm>
        <a:graphic>
          <a:graphicData uri="http://schemas.openxmlformats.org/presentationml/2006/ole">
            <mc:AlternateContent xmlns:mc="http://schemas.openxmlformats.org/markup-compatibility/2006">
              <mc:Choice xmlns:v="urn:schemas-microsoft-com:vml" Requires="v">
                <p:oleObj spid="_x0000_s176678" name="Equation" r:id="rId7" imgW="164880" imgH="241200" progId="Equation.DSMT4">
                  <p:embed/>
                </p:oleObj>
              </mc:Choice>
              <mc:Fallback>
                <p:oleObj name="Equation" r:id="rId7" imgW="164880" imgH="241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838200"/>
                        <a:ext cx="3143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7949" name="Object 13"/>
          <p:cNvGraphicFramePr>
            <a:graphicFrameLocks noChangeAspect="1"/>
          </p:cNvGraphicFramePr>
          <p:nvPr/>
        </p:nvGraphicFramePr>
        <p:xfrm>
          <a:off x="7848600" y="914400"/>
          <a:ext cx="244475" cy="304800"/>
        </p:xfrm>
        <a:graphic>
          <a:graphicData uri="http://schemas.openxmlformats.org/presentationml/2006/ole">
            <mc:AlternateContent xmlns:mc="http://schemas.openxmlformats.org/markup-compatibility/2006">
              <mc:Choice xmlns:v="urn:schemas-microsoft-com:vml" Requires="v">
                <p:oleObj spid="_x0000_s176679" name="Equation" r:id="rId9" imgW="114120" imgH="228600" progId="Equation.DSMT4">
                  <p:embed/>
                </p:oleObj>
              </mc:Choice>
              <mc:Fallback>
                <p:oleObj name="Equation" r:id="rId9" imgW="114120" imgH="2286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48600" y="914400"/>
                        <a:ext cx="244475"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7951" name="Object 15"/>
          <p:cNvGraphicFramePr>
            <a:graphicFrameLocks noChangeAspect="1"/>
          </p:cNvGraphicFramePr>
          <p:nvPr/>
        </p:nvGraphicFramePr>
        <p:xfrm>
          <a:off x="2057400" y="3886200"/>
          <a:ext cx="168275" cy="304800"/>
        </p:xfrm>
        <a:graphic>
          <a:graphicData uri="http://schemas.openxmlformats.org/presentationml/2006/ole">
            <mc:AlternateContent xmlns:mc="http://schemas.openxmlformats.org/markup-compatibility/2006">
              <mc:Choice xmlns:v="urn:schemas-microsoft-com:vml" Requires="v">
                <p:oleObj spid="_x0000_s176680" name="Equation" r:id="rId11" imgW="114120" imgH="228600" progId="Equation.DSMT4">
                  <p:embed/>
                </p:oleObj>
              </mc:Choice>
              <mc:Fallback>
                <p:oleObj name="Equation" r:id="rId11" imgW="114120" imgH="228600" progId="Equation.DSMT4">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3886200"/>
                        <a:ext cx="168275"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7953" name="Object 17"/>
          <p:cNvGraphicFramePr>
            <a:graphicFrameLocks noChangeAspect="1"/>
          </p:cNvGraphicFramePr>
          <p:nvPr/>
        </p:nvGraphicFramePr>
        <p:xfrm>
          <a:off x="762000" y="5486400"/>
          <a:ext cx="609600" cy="330200"/>
        </p:xfrm>
        <a:graphic>
          <a:graphicData uri="http://schemas.openxmlformats.org/presentationml/2006/ole">
            <mc:AlternateContent xmlns:mc="http://schemas.openxmlformats.org/markup-compatibility/2006">
              <mc:Choice xmlns:v="urn:schemas-microsoft-com:vml" Requires="v">
                <p:oleObj spid="_x0000_s176681" name="Equation" r:id="rId12" imgW="609480" imgH="330120" progId="Equation.DSMT4">
                  <p:embed/>
                </p:oleObj>
              </mc:Choice>
              <mc:Fallback>
                <p:oleObj name="Equation" r:id="rId12" imgW="609480" imgH="330120" progId="Equation.DSMT4">
                  <p:embed/>
                  <p:pic>
                    <p:nvPicPr>
                      <p:cNvPr id="0"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2000" y="5486400"/>
                        <a:ext cx="6096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7954" name="Picture 18"/>
          <p:cNvPicPr>
            <a:picLocks noChangeAspect="1" noChangeArrowheads="1"/>
          </p:cNvPicPr>
          <p:nvPr/>
        </p:nvPicPr>
        <p:blipFill>
          <a:blip r:embed="rId14" cstate="print"/>
          <a:srcRect/>
          <a:stretch>
            <a:fillRect/>
          </a:stretch>
        </p:blipFill>
        <p:spPr bwMode="auto">
          <a:xfrm>
            <a:off x="5562600" y="3733800"/>
            <a:ext cx="2971800" cy="2527300"/>
          </a:xfrm>
          <a:prstGeom prst="rect">
            <a:avLst/>
          </a:prstGeom>
          <a:noFill/>
        </p:spPr>
      </p:pic>
    </p:spTree>
  </p:cSld>
  <p:clrMapOvr>
    <a:masterClrMapping/>
  </p:clrMapOvr>
  <p:transition spd="slow">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35" name="Group 31"/>
          <p:cNvGraphicFramePr>
            <a:graphicFrameLocks noGrp="1"/>
          </p:cNvGraphicFramePr>
          <p:nvPr/>
        </p:nvGraphicFramePr>
        <p:xfrm>
          <a:off x="304800" y="304800"/>
          <a:ext cx="8534400" cy="6400800"/>
        </p:xfrm>
        <a:graphic>
          <a:graphicData uri="http://schemas.openxmlformats.org/drawingml/2006/table">
            <a:tbl>
              <a:tblPr/>
              <a:tblGrid>
                <a:gridCol w="8534400"/>
              </a:tblGrid>
              <a:tr h="6400800">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Ø"/>
                        <a:tabLst/>
                      </a:pPr>
                      <a:r>
                        <a:rPr kumimoji="0" lang="en-US" sz="2400" b="1" i="0" u="none" strike="noStrike" cap="none" normalizeH="0" baseline="0" smtClean="0">
                          <a:ln>
                            <a:noFill/>
                          </a:ln>
                          <a:solidFill>
                            <a:srgbClr val="660033"/>
                          </a:solidFill>
                          <a:effectLst/>
                          <a:latin typeface="Times New Roman" pitchFamily="18" charset="0"/>
                          <a:sym typeface="Symbol" pitchFamily="18" charset="2"/>
                        </a:rPr>
                        <a:t>LVIRA (Least Square Volume of Interface Reconstruction Algorithm, </a:t>
                      </a:r>
                      <a:r>
                        <a:rPr kumimoji="0" lang="en-US" sz="2400" b="0" i="0" u="none" strike="noStrike" cap="none" normalizeH="0" baseline="0" smtClean="0">
                          <a:ln>
                            <a:noFill/>
                          </a:ln>
                          <a:solidFill>
                            <a:srgbClr val="660033"/>
                          </a:solidFill>
                          <a:effectLst/>
                          <a:latin typeface="Times New Roman" pitchFamily="18" charset="0"/>
                          <a:sym typeface="Symbol" pitchFamily="18" charset="2"/>
                        </a:rPr>
                        <a:t>Puckett et al. (1997))</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Ø"/>
                        <a:tabLst/>
                      </a:pPr>
                      <a:endParaRPr kumimoji="0" lang="en-US" sz="2400" b="0" i="0" u="none" strike="noStrike" cap="none" normalizeH="0" baseline="0" smtClean="0">
                        <a:ln>
                          <a:noFill/>
                        </a:ln>
                        <a:solidFill>
                          <a:srgbClr val="660033"/>
                        </a:solidFill>
                        <a:effectLst/>
                        <a:latin typeface="Times New Roman" pitchFamily="18" charset="0"/>
                        <a:sym typeface="Symbol" pitchFamily="18" charset="2"/>
                      </a:endParaRPr>
                    </a:p>
                    <a:p>
                      <a:pPr marL="533400" marR="0" lvl="0" indent="-533400" algn="l" defTabSz="914400" rtl="0" eaLnBrk="1" fontAlgn="base" latinLnBrk="0" hangingPunct="1">
                        <a:lnSpc>
                          <a:spcPct val="100000"/>
                        </a:lnSpc>
                        <a:spcBef>
                          <a:spcPct val="20000"/>
                        </a:spcBef>
                        <a:spcAft>
                          <a:spcPct val="0"/>
                        </a:spcAft>
                        <a:buClrTx/>
                        <a:buSzTx/>
                        <a:buFont typeface="Symbol" pitchFamily="18" charset="2"/>
                        <a:buNone/>
                        <a:tabLst/>
                      </a:pPr>
                      <a:r>
                        <a:rPr kumimoji="0" lang="en-US" sz="2200" b="0" i="0" u="none" strike="noStrike" cap="none" normalizeH="0" baseline="0" smtClean="0">
                          <a:ln>
                            <a:noFill/>
                          </a:ln>
                          <a:solidFill>
                            <a:srgbClr val="660033"/>
                          </a:solidFill>
                          <a:effectLst/>
                          <a:latin typeface="Times New Roman" pitchFamily="18" charset="0"/>
                          <a:sym typeface="Symbol" pitchFamily="18" charset="2"/>
                        </a:rPr>
                        <a:t>Properties:</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200" b="0" i="0" u="none" strike="noStrike" cap="none" normalizeH="0" baseline="0" smtClean="0">
                          <a:ln>
                            <a:noFill/>
                          </a:ln>
                          <a:solidFill>
                            <a:schemeClr val="tx1"/>
                          </a:solidFill>
                          <a:effectLst/>
                          <a:latin typeface="Times New Roman" pitchFamily="18" charset="0"/>
                          <a:sym typeface="Symbol" pitchFamily="18" charset="2"/>
                        </a:rPr>
                        <a:t>Piecewise linear approximation in each multifluid cell</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200" b="0" i="0" u="none" strike="noStrike" cap="none" normalizeH="0" baseline="0" smtClean="0">
                          <a:ln>
                            <a:noFill/>
                          </a:ln>
                          <a:solidFill>
                            <a:schemeClr val="tx1"/>
                          </a:solidFill>
                          <a:effectLst/>
                          <a:latin typeface="Times New Roman" pitchFamily="18" charset="0"/>
                          <a:sym typeface="Symbol" pitchFamily="18" charset="2"/>
                        </a:rPr>
                        <a:t>Orientation     is optimized by the void fraction of the surrounding cells (3 x 3 block) by minimizing the function</a:t>
                      </a: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smtClean="0">
                        <a:ln>
                          <a:noFill/>
                        </a:ln>
                        <a:solidFill>
                          <a:schemeClr val="tx1"/>
                        </a:solidFill>
                        <a:effectLst/>
                        <a:latin typeface="Times New Roman" pitchFamily="18" charset="0"/>
                        <a:sym typeface="Symbol" pitchFamily="18" charset="2"/>
                      </a:endParaRPr>
                    </a:p>
                    <a:p>
                      <a:pPr marL="533400" marR="0" lvl="0" indent="-533400" algn="l" defTabSz="914400" rtl="0" eaLnBrk="1" fontAlgn="base" latinLnBrk="0" hangingPunct="1">
                        <a:lnSpc>
                          <a:spcPct val="100000"/>
                        </a:lnSpc>
                        <a:spcBef>
                          <a:spcPct val="20000"/>
                        </a:spcBef>
                        <a:spcAft>
                          <a:spcPct val="0"/>
                        </a:spcAft>
                        <a:buClrTx/>
                        <a:buSzTx/>
                        <a:buFont typeface="Symbol" pitchFamily="18" charset="2"/>
                        <a:buNone/>
                        <a:tabLst/>
                      </a:pPr>
                      <a:r>
                        <a:rPr kumimoji="0" lang="en-US" sz="2200" b="0" i="0" u="none" strike="noStrike" cap="none" normalizeH="0" baseline="0" smtClean="0">
                          <a:ln>
                            <a:noFill/>
                          </a:ln>
                          <a:solidFill>
                            <a:schemeClr val="tx1"/>
                          </a:solidFill>
                          <a:effectLst/>
                          <a:latin typeface="Times New Roman" pitchFamily="18" charset="0"/>
                          <a:sym typeface="Symbol" pitchFamily="18" charset="2"/>
                        </a:rPr>
                        <a:t>       </a:t>
                      </a:r>
                    </a:p>
                    <a:p>
                      <a:pPr marL="533400" marR="0" lvl="0" indent="-533400" algn="l" defTabSz="914400" rtl="0" eaLnBrk="1" fontAlgn="base" latinLnBrk="0" hangingPunct="1">
                        <a:lnSpc>
                          <a:spcPct val="100000"/>
                        </a:lnSpc>
                        <a:spcBef>
                          <a:spcPct val="20000"/>
                        </a:spcBef>
                        <a:spcAft>
                          <a:spcPct val="0"/>
                        </a:spcAft>
                        <a:buClrTx/>
                        <a:buSzTx/>
                        <a:buFont typeface="Symbol" pitchFamily="18" charset="2"/>
                        <a:buNone/>
                        <a:tabLst/>
                      </a:pPr>
                      <a:r>
                        <a:rPr kumimoji="0" lang="en-US" sz="2200" b="0" i="0" u="none" strike="noStrike" cap="none" normalizeH="0" baseline="0" smtClean="0">
                          <a:ln>
                            <a:noFill/>
                          </a:ln>
                          <a:solidFill>
                            <a:schemeClr val="tx1"/>
                          </a:solidFill>
                          <a:effectLst/>
                          <a:latin typeface="Times New Roman" pitchFamily="18" charset="0"/>
                          <a:sym typeface="Symbol" pitchFamily="18" charset="2"/>
                        </a:rPr>
                        <a:t>        where    is the given void fraction and      is the approximation due to the linear interface</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200" b="0" i="0" u="none" strike="noStrike" cap="none" normalizeH="0" baseline="0" smtClean="0">
                          <a:ln>
                            <a:noFill/>
                          </a:ln>
                          <a:solidFill>
                            <a:schemeClr val="tx1"/>
                          </a:solidFill>
                          <a:effectLst/>
                          <a:latin typeface="Times New Roman" pitchFamily="18" charset="0"/>
                          <a:sym typeface="Symbol" pitchFamily="18" charset="2"/>
                        </a:rPr>
                        <a:t>Initial  value of     is taken from Young’s method</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200" b="0" i="0" u="none" strike="noStrike" cap="none" normalizeH="0" baseline="0" smtClean="0">
                          <a:ln>
                            <a:noFill/>
                          </a:ln>
                          <a:solidFill>
                            <a:schemeClr val="tx1"/>
                          </a:solidFill>
                          <a:effectLst/>
                          <a:latin typeface="Times New Roman" pitchFamily="18" charset="0"/>
                          <a:sym typeface="Symbol" pitchFamily="18" charset="2"/>
                        </a:rPr>
                        <a:t>Modify     and     till        is minimized such that,</a:t>
                      </a: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1513" name="Object 9"/>
          <p:cNvGraphicFramePr>
            <a:graphicFrameLocks noChangeAspect="1"/>
          </p:cNvGraphicFramePr>
          <p:nvPr/>
        </p:nvGraphicFramePr>
        <p:xfrm>
          <a:off x="3048000" y="5715000"/>
          <a:ext cx="1524000" cy="468313"/>
        </p:xfrm>
        <a:graphic>
          <a:graphicData uri="http://schemas.openxmlformats.org/presentationml/2006/ole">
            <mc:AlternateContent xmlns:mc="http://schemas.openxmlformats.org/markup-compatibility/2006">
              <mc:Choice xmlns:v="urn:schemas-microsoft-com:vml" Requires="v">
                <p:oleObj spid="_x0000_s177973" name="Equation" r:id="rId3" imgW="723600" imgH="203040" progId="Equation.DSMT4">
                  <p:embed/>
                </p:oleObj>
              </mc:Choice>
              <mc:Fallback>
                <p:oleObj name="Equation" r:id="rId3" imgW="723600" imgH="2030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5715000"/>
                        <a:ext cx="1524000" cy="468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15" name="Object 11"/>
          <p:cNvGraphicFramePr>
            <a:graphicFrameLocks noChangeAspect="1"/>
          </p:cNvGraphicFramePr>
          <p:nvPr/>
        </p:nvGraphicFramePr>
        <p:xfrm>
          <a:off x="1905000" y="5105400"/>
          <a:ext cx="127000" cy="266700"/>
        </p:xfrm>
        <a:graphic>
          <a:graphicData uri="http://schemas.openxmlformats.org/presentationml/2006/ole">
            <mc:AlternateContent xmlns:mc="http://schemas.openxmlformats.org/markup-compatibility/2006">
              <mc:Choice xmlns:v="urn:schemas-microsoft-com:vml" Requires="v">
                <p:oleObj spid="_x0000_s177974" name="Equation" r:id="rId5" imgW="126720" imgH="266400" progId="Equation.3">
                  <p:embed/>
                </p:oleObj>
              </mc:Choice>
              <mc:Fallback>
                <p:oleObj name="Equation" r:id="rId5" imgW="126720" imgH="2664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5105400"/>
                        <a:ext cx="1270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18" name="Object 14"/>
          <p:cNvGraphicFramePr>
            <a:graphicFrameLocks noChangeAspect="1"/>
          </p:cNvGraphicFramePr>
          <p:nvPr/>
        </p:nvGraphicFramePr>
        <p:xfrm>
          <a:off x="3276600" y="5029200"/>
          <a:ext cx="379413" cy="485775"/>
        </p:xfrm>
        <a:graphic>
          <a:graphicData uri="http://schemas.openxmlformats.org/presentationml/2006/ole">
            <mc:AlternateContent xmlns:mc="http://schemas.openxmlformats.org/markup-compatibility/2006">
              <mc:Choice xmlns:v="urn:schemas-microsoft-com:vml" Requires="v">
                <p:oleObj spid="_x0000_s177975" name="Equation" r:id="rId7" imgW="241200" imgH="241200" progId="Equation.DSMT4">
                  <p:embed/>
                </p:oleObj>
              </mc:Choice>
              <mc:Fallback>
                <p:oleObj name="Equation" r:id="rId7" imgW="241200" imgH="241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5029200"/>
                        <a:ext cx="379413"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21" name="Object 17"/>
          <p:cNvGraphicFramePr>
            <a:graphicFrameLocks noChangeAspect="1"/>
          </p:cNvGraphicFramePr>
          <p:nvPr/>
        </p:nvGraphicFramePr>
        <p:xfrm>
          <a:off x="1647825" y="4038600"/>
          <a:ext cx="333375" cy="234950"/>
        </p:xfrm>
        <a:graphic>
          <a:graphicData uri="http://schemas.openxmlformats.org/presentationml/2006/ole">
            <mc:AlternateContent xmlns:mc="http://schemas.openxmlformats.org/markup-compatibility/2006">
              <mc:Choice xmlns:v="urn:schemas-microsoft-com:vml" Requires="v">
                <p:oleObj spid="_x0000_s177976" name="Equation" r:id="rId9" imgW="152280" imgH="139680" progId="Equation.DSMT4">
                  <p:embed/>
                </p:oleObj>
              </mc:Choice>
              <mc:Fallback>
                <p:oleObj name="Equation" r:id="rId9" imgW="152280" imgH="13968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47825" y="4038600"/>
                        <a:ext cx="333375" cy="234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22" name="Object 18"/>
          <p:cNvGraphicFramePr>
            <a:graphicFrameLocks noChangeAspect="1"/>
          </p:cNvGraphicFramePr>
          <p:nvPr/>
        </p:nvGraphicFramePr>
        <p:xfrm>
          <a:off x="2286000" y="2514600"/>
          <a:ext cx="190500" cy="254000"/>
        </p:xfrm>
        <a:graphic>
          <a:graphicData uri="http://schemas.openxmlformats.org/presentationml/2006/ole">
            <mc:AlternateContent xmlns:mc="http://schemas.openxmlformats.org/markup-compatibility/2006">
              <mc:Choice xmlns:v="urn:schemas-microsoft-com:vml" Requires="v">
                <p:oleObj spid="_x0000_s177977" name="Equation" r:id="rId11" imgW="190440" imgH="253800" progId="Equation.3">
                  <p:embed/>
                </p:oleObj>
              </mc:Choice>
              <mc:Fallback>
                <p:oleObj name="Equation" r:id="rId11" imgW="190440" imgH="25380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00" y="2514600"/>
                        <a:ext cx="190500"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23" name="Object 19"/>
          <p:cNvGraphicFramePr>
            <a:graphicFrameLocks noChangeAspect="1"/>
          </p:cNvGraphicFramePr>
          <p:nvPr/>
        </p:nvGraphicFramePr>
        <p:xfrm>
          <a:off x="2743200" y="4724400"/>
          <a:ext cx="190500" cy="254000"/>
        </p:xfrm>
        <a:graphic>
          <a:graphicData uri="http://schemas.openxmlformats.org/presentationml/2006/ole">
            <mc:AlternateContent xmlns:mc="http://schemas.openxmlformats.org/markup-compatibility/2006">
              <mc:Choice xmlns:v="urn:schemas-microsoft-com:vml" Requires="v">
                <p:oleObj spid="_x0000_s177978" name="Equation" r:id="rId13" imgW="190440" imgH="253800" progId="Equation.3">
                  <p:embed/>
                </p:oleObj>
              </mc:Choice>
              <mc:Fallback>
                <p:oleObj name="Equation" r:id="rId13" imgW="190440" imgH="253800" progId="Equation.3">
                  <p:embed/>
                  <p:pic>
                    <p:nvPicPr>
                      <p:cNvPr id="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43200" y="4724400"/>
                        <a:ext cx="190500"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24" name="Object 20"/>
          <p:cNvGraphicFramePr>
            <a:graphicFrameLocks noChangeAspect="1"/>
          </p:cNvGraphicFramePr>
          <p:nvPr/>
        </p:nvGraphicFramePr>
        <p:xfrm>
          <a:off x="2590800" y="5105400"/>
          <a:ext cx="190500" cy="254000"/>
        </p:xfrm>
        <a:graphic>
          <a:graphicData uri="http://schemas.openxmlformats.org/presentationml/2006/ole">
            <mc:AlternateContent xmlns:mc="http://schemas.openxmlformats.org/markup-compatibility/2006">
              <mc:Choice xmlns:v="urn:schemas-microsoft-com:vml" Requires="v">
                <p:oleObj spid="_x0000_s177979" name="Equation" r:id="rId14" imgW="190440" imgH="253800" progId="Equation.3">
                  <p:embed/>
                </p:oleObj>
              </mc:Choice>
              <mc:Fallback>
                <p:oleObj name="Equation" r:id="rId14" imgW="190440" imgH="253800" progId="Equation.3">
                  <p:embed/>
                  <p:pic>
                    <p:nvPicPr>
                      <p:cNvPr id="0"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5105400"/>
                        <a:ext cx="190500"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32" name="Object 28"/>
          <p:cNvGraphicFramePr>
            <a:graphicFrameLocks noChangeAspect="1"/>
          </p:cNvGraphicFramePr>
          <p:nvPr/>
        </p:nvGraphicFramePr>
        <p:xfrm>
          <a:off x="5257800" y="3962400"/>
          <a:ext cx="333375" cy="298450"/>
        </p:xfrm>
        <a:graphic>
          <a:graphicData uri="http://schemas.openxmlformats.org/presentationml/2006/ole">
            <mc:AlternateContent xmlns:mc="http://schemas.openxmlformats.org/markup-compatibility/2006">
              <mc:Choice xmlns:v="urn:schemas-microsoft-com:vml" Requires="v">
                <p:oleObj spid="_x0000_s177980" name="Equation" r:id="rId15" imgW="152280" imgH="177480" progId="Equation.DSMT4">
                  <p:embed/>
                </p:oleObj>
              </mc:Choice>
              <mc:Fallback>
                <p:oleObj name="Equation" r:id="rId15" imgW="152280" imgH="177480" progId="Equation.DSMT4">
                  <p:embed/>
                  <p:pic>
                    <p:nvPicPr>
                      <p:cNvPr id="0"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57800" y="3962400"/>
                        <a:ext cx="333375"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34" name="Object 30"/>
          <p:cNvGraphicFramePr>
            <a:graphicFrameLocks noChangeAspect="1"/>
          </p:cNvGraphicFramePr>
          <p:nvPr/>
        </p:nvGraphicFramePr>
        <p:xfrm>
          <a:off x="2209800" y="3124200"/>
          <a:ext cx="5105400" cy="914400"/>
        </p:xfrm>
        <a:graphic>
          <a:graphicData uri="http://schemas.openxmlformats.org/presentationml/2006/ole">
            <mc:AlternateContent xmlns:mc="http://schemas.openxmlformats.org/markup-compatibility/2006">
              <mc:Choice xmlns:v="urn:schemas-microsoft-com:vml" Requires="v">
                <p:oleObj spid="_x0000_s177981" name="Equation" r:id="rId17" imgW="2336760" imgH="545760" progId="Equation.DSMT4">
                  <p:embed/>
                </p:oleObj>
              </mc:Choice>
              <mc:Fallback>
                <p:oleObj name="Equation" r:id="rId17" imgW="2336760" imgH="545760" progId="Equation.DSMT4">
                  <p:embed/>
                  <p:pic>
                    <p:nvPicPr>
                      <p:cNvPr id="0" name="Picture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09800" y="3124200"/>
                        <a:ext cx="51054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30" name="Group 2"/>
          <p:cNvGraphicFramePr>
            <a:graphicFrameLocks noGrp="1"/>
          </p:cNvGraphicFramePr>
          <p:nvPr/>
        </p:nvGraphicFramePr>
        <p:xfrm>
          <a:off x="304800" y="304800"/>
          <a:ext cx="8534400" cy="6324600"/>
        </p:xfrm>
        <a:graphic>
          <a:graphicData uri="http://schemas.openxmlformats.org/drawingml/2006/table">
            <a:tbl>
              <a:tblPr/>
              <a:tblGrid>
                <a:gridCol w="8534400"/>
              </a:tblGrid>
              <a:tr h="6324600">
                <a:tc>
                  <a:txBody>
                    <a:bodyPr/>
                    <a:lstStyle/>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smtClean="0">
                        <a:ln>
                          <a:noFill/>
                        </a:ln>
                        <a:solidFill>
                          <a:schemeClr val="tx1"/>
                        </a:solidFill>
                        <a:effectLst/>
                        <a:latin typeface="Times New Roman" pitchFamily="18" charset="0"/>
                        <a:sym typeface="Symbol" pitchFamily="18" charset="2"/>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76136" name="Picture 8"/>
          <p:cNvPicPr>
            <a:picLocks noChangeAspect="1" noChangeArrowheads="1"/>
          </p:cNvPicPr>
          <p:nvPr/>
        </p:nvPicPr>
        <p:blipFill>
          <a:blip r:embed="rId3" cstate="print"/>
          <a:srcRect/>
          <a:stretch>
            <a:fillRect/>
          </a:stretch>
        </p:blipFill>
        <p:spPr bwMode="auto">
          <a:xfrm>
            <a:off x="2552700" y="990600"/>
            <a:ext cx="5219700" cy="3657600"/>
          </a:xfrm>
          <a:prstGeom prst="rect">
            <a:avLst/>
          </a:prstGeom>
          <a:noFill/>
        </p:spPr>
      </p:pic>
      <p:graphicFrame>
        <p:nvGraphicFramePr>
          <p:cNvPr id="176137" name="Object 9"/>
          <p:cNvGraphicFramePr>
            <a:graphicFrameLocks noChangeAspect="1"/>
          </p:cNvGraphicFramePr>
          <p:nvPr/>
        </p:nvGraphicFramePr>
        <p:xfrm>
          <a:off x="2209800" y="4953000"/>
          <a:ext cx="5105400" cy="914400"/>
        </p:xfrm>
        <a:graphic>
          <a:graphicData uri="http://schemas.openxmlformats.org/presentationml/2006/ole">
            <mc:AlternateContent xmlns:mc="http://schemas.openxmlformats.org/markup-compatibility/2006">
              <mc:Choice xmlns:v="urn:schemas-microsoft-com:vml" Requires="v">
                <p:oleObj spid="_x0000_s178269" name="Equation" r:id="rId4" imgW="2336760" imgH="545760" progId="Equation.DSMT4">
                  <p:embed/>
                </p:oleObj>
              </mc:Choice>
              <mc:Fallback>
                <p:oleObj name="Equation" r:id="rId4" imgW="2336760" imgH="54576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4953000"/>
                        <a:ext cx="51054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8178" name="Group 2"/>
          <p:cNvGraphicFramePr>
            <a:graphicFrameLocks noGrp="1"/>
          </p:cNvGraphicFramePr>
          <p:nvPr/>
        </p:nvGraphicFramePr>
        <p:xfrm>
          <a:off x="304800" y="304800"/>
          <a:ext cx="8534400" cy="6324600"/>
        </p:xfrm>
        <a:graphic>
          <a:graphicData uri="http://schemas.openxmlformats.org/drawingml/2006/table">
            <a:tbl>
              <a:tblPr/>
              <a:tblGrid>
                <a:gridCol w="8534400"/>
              </a:tblGrid>
              <a:tr h="6324600">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Ø"/>
                        <a:tabLst/>
                      </a:pPr>
                      <a:r>
                        <a:rPr kumimoji="0" lang="en-US" sz="2400" b="1" i="0" u="none" strike="noStrike" cap="none" normalizeH="0" baseline="0" smtClean="0">
                          <a:ln>
                            <a:noFill/>
                          </a:ln>
                          <a:solidFill>
                            <a:srgbClr val="660033"/>
                          </a:solidFill>
                          <a:effectLst/>
                          <a:latin typeface="Times New Roman" pitchFamily="18" charset="0"/>
                          <a:sym typeface="Symbol" pitchFamily="18" charset="2"/>
                        </a:rPr>
                        <a:t>CLSVOF estimation of normal and curvature (Sussman et al. (2000))</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400" b="1" i="0" u="none" strike="noStrike" cap="none" normalizeH="0" baseline="0" smtClean="0">
                        <a:ln>
                          <a:noFill/>
                        </a:ln>
                        <a:solidFill>
                          <a:srgbClr val="660033"/>
                        </a:solidFill>
                        <a:effectLst/>
                        <a:latin typeface="Times New Roman" pitchFamily="18" charset="0"/>
                        <a:sym typeface="Symbol" pitchFamily="18" charset="2"/>
                      </a:endParaRPr>
                    </a:p>
                    <a:p>
                      <a:pPr marL="533400" marR="0" lvl="0" indent="-533400" algn="l" defTabSz="914400" rtl="0" eaLnBrk="0" fontAlgn="base" latinLnBrk="0" hangingPunct="0">
                        <a:lnSpc>
                          <a:spcPct val="100000"/>
                        </a:lnSpc>
                        <a:spcBef>
                          <a:spcPct val="50000"/>
                        </a:spcBef>
                        <a:spcAft>
                          <a:spcPct val="0"/>
                        </a:spcAft>
                        <a:buClrTx/>
                        <a:buSzTx/>
                        <a:buFontTx/>
                        <a:buChar char="•"/>
                        <a:tabLst/>
                      </a:pPr>
                      <a:r>
                        <a:rPr kumimoji="0" lang="en-US" sz="2200" b="0" i="0" u="none" strike="noStrike" cap="none" normalizeH="0" baseline="0" smtClean="0">
                          <a:ln>
                            <a:noFill/>
                          </a:ln>
                          <a:solidFill>
                            <a:schemeClr val="tx1"/>
                          </a:solidFill>
                          <a:effectLst/>
                          <a:latin typeface="Times New Roman" pitchFamily="18" charset="0"/>
                        </a:rPr>
                        <a:t>Level Set function (</a:t>
                      </a:r>
                      <a:r>
                        <a:rPr kumimoji="0" lang="en-US" sz="2200" b="0" i="1" u="none" strike="noStrike" cap="none" normalizeH="0" baseline="0" smtClean="0">
                          <a:ln>
                            <a:noFill/>
                          </a:ln>
                          <a:solidFill>
                            <a:schemeClr val="tx1"/>
                          </a:solidFill>
                          <a:effectLst/>
                          <a:latin typeface="Times New Roman" pitchFamily="18" charset="0"/>
                        </a:rPr>
                        <a:t>Φ</a:t>
                      </a:r>
                      <a:r>
                        <a:rPr kumimoji="0" lang="en-US" sz="2200" b="0" i="0" u="none" strike="noStrike" cap="none" normalizeH="0" baseline="0" smtClean="0">
                          <a:ln>
                            <a:noFill/>
                          </a:ln>
                          <a:solidFill>
                            <a:schemeClr val="tx1"/>
                          </a:solidFill>
                          <a:effectLst/>
                          <a:latin typeface="Times New Roman" pitchFamily="18" charset="0"/>
                        </a:rPr>
                        <a:t>) is defined as:</a:t>
                      </a: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smtClean="0">
                        <a:ln>
                          <a:noFill/>
                        </a:ln>
                        <a:solidFill>
                          <a:schemeClr val="tx1"/>
                        </a:solidFill>
                        <a:effectLst/>
                        <a:latin typeface="Times New Roman" pitchFamily="18" charset="0"/>
                        <a:sym typeface="Symbol" pitchFamily="18" charset="2"/>
                      </a:endParaRP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smtClean="0">
                        <a:ln>
                          <a:noFill/>
                        </a:ln>
                        <a:solidFill>
                          <a:schemeClr val="tx1"/>
                        </a:solidFill>
                        <a:effectLst/>
                        <a:latin typeface="Times New Roman" pitchFamily="18" charset="0"/>
                        <a:sym typeface="Symbol" pitchFamily="18" charset="2"/>
                      </a:endParaRP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smtClean="0">
                        <a:ln>
                          <a:noFill/>
                        </a:ln>
                        <a:solidFill>
                          <a:schemeClr val="tx1"/>
                        </a:solidFill>
                        <a:effectLst/>
                        <a:latin typeface="Times New Roman" pitchFamily="18" charset="0"/>
                        <a:sym typeface="Symbol" pitchFamily="18" charset="2"/>
                      </a:endParaRP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smtClean="0">
                        <a:ln>
                          <a:noFill/>
                        </a:ln>
                        <a:solidFill>
                          <a:schemeClr val="tx1"/>
                        </a:solidFill>
                        <a:effectLst/>
                        <a:latin typeface="Times New Roman" pitchFamily="18" charset="0"/>
                        <a:sym typeface="Symbol" pitchFamily="18" charset="2"/>
                      </a:endParaRPr>
                    </a:p>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smtClean="0">
                          <a:ln>
                            <a:noFill/>
                          </a:ln>
                          <a:solidFill>
                            <a:schemeClr val="tx1"/>
                          </a:solidFill>
                          <a:effectLst/>
                          <a:latin typeface="Times New Roman" pitchFamily="18" charset="0"/>
                        </a:rPr>
                        <a:t>      where d = d(</a:t>
                      </a:r>
                      <a:r>
                        <a:rPr kumimoji="0" lang="en-US" sz="2200" b="1" i="0" u="none" strike="noStrike" cap="none" normalizeH="0" baseline="0" smtClean="0">
                          <a:ln>
                            <a:noFill/>
                          </a:ln>
                          <a:solidFill>
                            <a:schemeClr val="tx1"/>
                          </a:solidFill>
                          <a:effectLst/>
                          <a:latin typeface="Times New Roman" pitchFamily="18" charset="0"/>
                        </a:rPr>
                        <a:t>r</a:t>
                      </a:r>
                      <a:r>
                        <a:rPr kumimoji="0" lang="en-US" sz="2200" b="0" i="0" u="none" strike="noStrike" cap="none" normalizeH="0" baseline="0" smtClean="0">
                          <a:ln>
                            <a:noFill/>
                          </a:ln>
                          <a:solidFill>
                            <a:schemeClr val="tx1"/>
                          </a:solidFill>
                          <a:effectLst/>
                          <a:latin typeface="Times New Roman" pitchFamily="18" charset="0"/>
                        </a:rPr>
                        <a:t>) is the shortest distance of a point </a:t>
                      </a:r>
                      <a:r>
                        <a:rPr kumimoji="0" lang="en-US" sz="2200" b="1" i="0" u="none" strike="noStrike" cap="none" normalizeH="0" baseline="0" smtClean="0">
                          <a:ln>
                            <a:noFill/>
                          </a:ln>
                          <a:solidFill>
                            <a:schemeClr val="tx1"/>
                          </a:solidFill>
                          <a:effectLst/>
                          <a:latin typeface="Times New Roman" pitchFamily="18" charset="0"/>
                        </a:rPr>
                        <a:t>r </a:t>
                      </a:r>
                      <a:r>
                        <a:rPr kumimoji="0" lang="en-US" sz="2200" b="0" i="0" u="none" strike="noStrike" cap="none" normalizeH="0" baseline="0" smtClean="0">
                          <a:ln>
                            <a:noFill/>
                          </a:ln>
                          <a:solidFill>
                            <a:schemeClr val="tx1"/>
                          </a:solidFill>
                          <a:effectLst/>
                          <a:latin typeface="Times New Roman" pitchFamily="18" charset="0"/>
                        </a:rPr>
                        <a:t>from the interface.</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200" b="0" i="0" u="none" strike="noStrike" cap="none" normalizeH="0" baseline="0" smtClean="0">
                          <a:ln>
                            <a:noFill/>
                          </a:ln>
                          <a:solidFill>
                            <a:schemeClr val="tx1"/>
                          </a:solidFill>
                          <a:effectLst/>
                          <a:latin typeface="Times New Roman" pitchFamily="18" charset="0"/>
                        </a:rPr>
                        <a:t>Normal ‘</a:t>
                      </a:r>
                      <a:r>
                        <a:rPr kumimoji="0" lang="en-US" sz="2200" b="1" i="0" u="none" strike="noStrike" cap="none" normalizeH="0" baseline="0" smtClean="0">
                          <a:ln>
                            <a:noFill/>
                          </a:ln>
                          <a:solidFill>
                            <a:schemeClr val="tx1"/>
                          </a:solidFill>
                          <a:effectLst/>
                          <a:latin typeface="Times New Roman" pitchFamily="18" charset="0"/>
                        </a:rPr>
                        <a:t>n</a:t>
                      </a:r>
                      <a:r>
                        <a:rPr kumimoji="0" lang="en-US" sz="2200" b="0" i="0" u="none" strike="noStrike" cap="none" normalizeH="0" baseline="0" smtClean="0">
                          <a:ln>
                            <a:noFill/>
                          </a:ln>
                          <a:solidFill>
                            <a:schemeClr val="tx1"/>
                          </a:solidFill>
                          <a:effectLst/>
                          <a:latin typeface="Times New Roman" pitchFamily="18" charset="0"/>
                        </a:rPr>
                        <a:t>’ and curvature ‘κ’ are computed as:</a:t>
                      </a: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78184" name="Object 8"/>
          <p:cNvGraphicFramePr>
            <a:graphicFrameLocks noChangeAspect="1"/>
          </p:cNvGraphicFramePr>
          <p:nvPr/>
        </p:nvGraphicFramePr>
        <p:xfrm>
          <a:off x="2259013" y="2133600"/>
          <a:ext cx="4243387" cy="1576388"/>
        </p:xfrm>
        <a:graphic>
          <a:graphicData uri="http://schemas.openxmlformats.org/presentationml/2006/ole">
            <mc:AlternateContent xmlns:mc="http://schemas.openxmlformats.org/markup-compatibility/2006">
              <mc:Choice xmlns:v="urn:schemas-microsoft-com:vml" Requires="v">
                <p:oleObj spid="_x0000_s179384" name="Equation" r:id="rId3" imgW="3009600" imgH="1117440" progId="Equation.DSMT4">
                  <p:embed/>
                </p:oleObj>
              </mc:Choice>
              <mc:Fallback>
                <p:oleObj name="Equation" r:id="rId3" imgW="3009600" imgH="11174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013" y="2133600"/>
                        <a:ext cx="4243387" cy="157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8185" name="Object 9"/>
          <p:cNvGraphicFramePr>
            <a:graphicFrameLocks noChangeAspect="1"/>
          </p:cNvGraphicFramePr>
          <p:nvPr/>
        </p:nvGraphicFramePr>
        <p:xfrm>
          <a:off x="3048000" y="4572000"/>
          <a:ext cx="2590800" cy="1581150"/>
        </p:xfrm>
        <a:graphic>
          <a:graphicData uri="http://schemas.openxmlformats.org/presentationml/2006/ole">
            <mc:AlternateContent xmlns:mc="http://schemas.openxmlformats.org/markup-compatibility/2006">
              <mc:Choice xmlns:v="urn:schemas-microsoft-com:vml" Requires="v">
                <p:oleObj spid="_x0000_s179385" name="Equation" r:id="rId5" imgW="1663560" imgH="1015920" progId="Equation.DSMT4">
                  <p:embed/>
                </p:oleObj>
              </mc:Choice>
              <mc:Fallback>
                <p:oleObj name="Equation" r:id="rId5" imgW="1663560" imgH="101592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572000"/>
                        <a:ext cx="2590800" cy="1581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39" name="Group 19"/>
          <p:cNvGraphicFramePr>
            <a:graphicFrameLocks noGrp="1"/>
          </p:cNvGraphicFramePr>
          <p:nvPr/>
        </p:nvGraphicFramePr>
        <p:xfrm>
          <a:off x="304800" y="304800"/>
          <a:ext cx="8610600" cy="6324600"/>
        </p:xfrm>
        <a:graphic>
          <a:graphicData uri="http://schemas.openxmlformats.org/drawingml/2006/table">
            <a:tbl>
              <a:tblPr/>
              <a:tblGrid>
                <a:gridCol w="8610600"/>
              </a:tblGrid>
              <a:tr h="6324600">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dirty="0" smtClean="0">
                          <a:ln>
                            <a:noFill/>
                          </a:ln>
                          <a:solidFill>
                            <a:srgbClr val="000099"/>
                          </a:solidFill>
                          <a:effectLst/>
                          <a:latin typeface="Times New Roman" pitchFamily="18" charset="0"/>
                        </a:rPr>
                        <a:t>CST Continued…</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200" b="0" i="0" u="none" strike="noStrike" cap="none" normalizeH="0" baseline="0" dirty="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200" b="0" i="0" u="none" strike="noStrike" cap="none" normalizeH="0" baseline="0" dirty="0" smtClean="0">
                          <a:ln>
                            <a:noFill/>
                          </a:ln>
                          <a:solidFill>
                            <a:schemeClr val="tx1"/>
                          </a:solidFill>
                          <a:effectLst/>
                          <a:latin typeface="Times New Roman" pitchFamily="18" charset="0"/>
                        </a:rPr>
                        <a:t>    Calculation of        and     </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200" b="0" i="0" u="none" strike="noStrike" cap="none" normalizeH="0" baseline="0" dirty="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200" b="0" i="0" u="none" strike="noStrike" cap="none" normalizeH="0" baseline="0" dirty="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200" b="0" i="0" u="none" strike="noStrike" cap="none" normalizeH="0" baseline="0" dirty="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200" b="0" i="0" u="none" strike="noStrike" cap="none" normalizeH="0" baseline="0" dirty="0" smtClean="0">
                          <a:ln>
                            <a:noFill/>
                          </a:ln>
                          <a:solidFill>
                            <a:schemeClr val="tx1"/>
                          </a:solidFill>
                          <a:effectLst/>
                          <a:latin typeface="Times New Roman" pitchFamily="18" charset="0"/>
                        </a:rPr>
                        <a:t> </a:t>
                      </a:r>
                    </a:p>
                    <a:p>
                      <a:pPr marL="533400" marR="0" lvl="0" indent="-533400" algn="l" defTabSz="914400" rtl="0" eaLnBrk="1" fontAlgn="base" latinLnBrk="0" hangingPunct="1">
                        <a:lnSpc>
                          <a:spcPct val="105000"/>
                        </a:lnSpc>
                        <a:spcBef>
                          <a:spcPct val="20000"/>
                        </a:spcBef>
                        <a:spcAft>
                          <a:spcPct val="0"/>
                        </a:spcAft>
                        <a:buClrTx/>
                        <a:buSzTx/>
                        <a:buFont typeface="Wingdings" pitchFamily="2" charset="2"/>
                        <a:buNone/>
                        <a:tabLst/>
                      </a:pPr>
                      <a:r>
                        <a:rPr kumimoji="0" lang="en-US" sz="2200" b="0" i="0" u="none" strike="noStrike" cap="none" normalizeH="0" baseline="0" dirty="0" smtClean="0">
                          <a:ln>
                            <a:noFill/>
                          </a:ln>
                          <a:solidFill>
                            <a:schemeClr val="tx1"/>
                          </a:solidFill>
                          <a:effectLst/>
                          <a:latin typeface="Times New Roman" pitchFamily="18" charset="0"/>
                        </a:rPr>
                        <a:t>    </a:t>
                      </a:r>
                    </a:p>
                    <a:p>
                      <a:pPr marL="533400" marR="0" lvl="0" indent="-533400" algn="l" defTabSz="914400" rtl="0" eaLnBrk="1" fontAlgn="base" latinLnBrk="0" hangingPunct="1">
                        <a:lnSpc>
                          <a:spcPct val="105000"/>
                        </a:lnSpc>
                        <a:spcBef>
                          <a:spcPct val="20000"/>
                        </a:spcBef>
                        <a:spcAft>
                          <a:spcPct val="0"/>
                        </a:spcAft>
                        <a:buClrTx/>
                        <a:buSzTx/>
                        <a:buFont typeface="Wingdings" pitchFamily="2" charset="2"/>
                        <a:buNone/>
                        <a:tabLst/>
                      </a:pPr>
                      <a:r>
                        <a:rPr kumimoji="0" lang="en-US" sz="2200" b="0" i="0" u="none" strike="noStrike" cap="none" normalizeH="0" baseline="0" dirty="0" smtClean="0">
                          <a:ln>
                            <a:noFill/>
                          </a:ln>
                          <a:solidFill>
                            <a:schemeClr val="tx1"/>
                          </a:solidFill>
                          <a:effectLst/>
                          <a:latin typeface="Times New Roman" pitchFamily="18" charset="0"/>
                        </a:rPr>
                        <a:t>      </a:t>
                      </a:r>
                      <a:r>
                        <a:rPr kumimoji="0" lang="en-US" sz="2200" b="0" i="1" u="none" strike="noStrike" cap="none" normalizeH="0" baseline="0" dirty="0" smtClean="0">
                          <a:ln>
                            <a:noFill/>
                          </a:ln>
                          <a:solidFill>
                            <a:schemeClr val="tx1"/>
                          </a:solidFill>
                          <a:effectLst/>
                          <a:latin typeface="Times New Roman" pitchFamily="18" charset="0"/>
                        </a:rPr>
                        <a:t>One </a:t>
                      </a:r>
                      <a:r>
                        <a:rPr kumimoji="0" lang="en-US" sz="2200" b="1" i="1" u="none" strike="noStrike" cap="none" normalizeH="0" baseline="0" dirty="0" smtClean="0">
                          <a:ln>
                            <a:noFill/>
                          </a:ln>
                          <a:solidFill>
                            <a:schemeClr val="tx1"/>
                          </a:solidFill>
                          <a:effectLst/>
                          <a:latin typeface="Times New Roman" pitchFamily="18" charset="0"/>
                        </a:rPr>
                        <a:t>full augmented momentum equation</a:t>
                      </a:r>
                      <a:r>
                        <a:rPr kumimoji="0" lang="en-US" sz="2200" b="0" i="0" u="none" strike="noStrike" cap="none" normalizeH="0" baseline="0" dirty="0" smtClean="0">
                          <a:ln>
                            <a:noFill/>
                          </a:ln>
                          <a:solidFill>
                            <a:schemeClr val="tx1"/>
                          </a:solidFill>
                          <a:effectLst/>
                          <a:latin typeface="Times New Roman" pitchFamily="18" charset="0"/>
                        </a:rPr>
                        <a:t> can be written for all cells: </a:t>
                      </a:r>
                    </a:p>
                    <a:p>
                      <a:pPr marL="533400" marR="0" lvl="0" indent="-533400" algn="l" defTabSz="914400" rtl="0" eaLnBrk="1" fontAlgn="base" latinLnBrk="0" hangingPunct="1">
                        <a:lnSpc>
                          <a:spcPct val="105000"/>
                        </a:lnSpc>
                        <a:spcBef>
                          <a:spcPct val="20000"/>
                        </a:spcBef>
                        <a:spcAft>
                          <a:spcPct val="0"/>
                        </a:spcAft>
                        <a:buClrTx/>
                        <a:buSzTx/>
                        <a:buFont typeface="Wingdings" pitchFamily="2" charset="2"/>
                        <a:buNone/>
                        <a:tabLst/>
                      </a:pPr>
                      <a:r>
                        <a:rPr kumimoji="0" lang="en-US" sz="2200" b="0" i="0" u="none" strike="noStrike" cap="none" normalizeH="0" baseline="0" dirty="0" smtClean="0">
                          <a:ln>
                            <a:noFill/>
                          </a:ln>
                          <a:solidFill>
                            <a:schemeClr val="tx1"/>
                          </a:solidFill>
                          <a:effectLst/>
                          <a:latin typeface="Times New Roman" pitchFamily="18" charset="0"/>
                        </a:rPr>
                        <a:t>     ( liquid, gas and two-phase cells)</a:t>
                      </a:r>
                    </a:p>
                    <a:p>
                      <a:pPr marL="533400" marR="0" lvl="0" indent="-533400" algn="l" defTabSz="914400" rtl="0" eaLnBrk="1" fontAlgn="base" latinLnBrk="0" hangingPunct="1">
                        <a:lnSpc>
                          <a:spcPct val="105000"/>
                        </a:lnSpc>
                        <a:spcBef>
                          <a:spcPct val="20000"/>
                        </a:spcBef>
                        <a:spcAft>
                          <a:spcPct val="0"/>
                        </a:spcAft>
                        <a:buClrTx/>
                        <a:buSzTx/>
                        <a:buFont typeface="Wingdings" pitchFamily="2" charset="2"/>
                        <a:buNone/>
                        <a:tabLst/>
                      </a:pPr>
                      <a:endParaRPr kumimoji="0" lang="en-US" sz="2200" b="0" i="0" u="none" strike="noStrike" cap="none" normalizeH="0" baseline="0" dirty="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5000"/>
                        </a:lnSpc>
                        <a:spcBef>
                          <a:spcPct val="20000"/>
                        </a:spcBef>
                        <a:spcAft>
                          <a:spcPct val="0"/>
                        </a:spcAft>
                        <a:buClrTx/>
                        <a:buSzTx/>
                        <a:buFont typeface="Wingdings" pitchFamily="2" charset="2"/>
                        <a:buNone/>
                        <a:tabLst/>
                      </a:pPr>
                      <a:endParaRPr kumimoji="0" lang="en-US" sz="2200" b="0" i="0" u="none" strike="noStrike" cap="none" normalizeH="0" baseline="0" dirty="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200" b="0" i="0" u="none" strike="noStrike" cap="none" normalizeH="0" baseline="0" dirty="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200" b="0" i="0" u="none" strike="noStrike" cap="none" normalizeH="0" baseline="0" dirty="0" smtClean="0">
                        <a:ln>
                          <a:noFill/>
                        </a:ln>
                        <a:solidFill>
                          <a:schemeClr val="tx1"/>
                        </a:solidFill>
                        <a:effectLst/>
                        <a:latin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0728" name="Object 8"/>
          <p:cNvGraphicFramePr>
            <a:graphicFrameLocks noChangeAspect="1"/>
          </p:cNvGraphicFramePr>
          <p:nvPr/>
        </p:nvGraphicFramePr>
        <p:xfrm>
          <a:off x="914400" y="2209800"/>
          <a:ext cx="2908300" cy="393700"/>
        </p:xfrm>
        <a:graphic>
          <a:graphicData uri="http://schemas.openxmlformats.org/presentationml/2006/ole">
            <mc:AlternateContent xmlns:mc="http://schemas.openxmlformats.org/markup-compatibility/2006">
              <mc:Choice xmlns:v="urn:schemas-microsoft-com:vml" Requires="v">
                <p:oleObj spid="_x0000_s180681" name="Equation" r:id="rId3" imgW="2908080" imgH="393480" progId="Equation.3">
                  <p:embed/>
                </p:oleObj>
              </mc:Choice>
              <mc:Fallback>
                <p:oleObj name="Equation" r:id="rId3" imgW="2908080" imgH="393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209800"/>
                        <a:ext cx="29083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29" name="Object 9"/>
          <p:cNvGraphicFramePr>
            <a:graphicFrameLocks noChangeAspect="1"/>
          </p:cNvGraphicFramePr>
          <p:nvPr/>
        </p:nvGraphicFramePr>
        <p:xfrm>
          <a:off x="914400" y="2895600"/>
          <a:ext cx="2959100" cy="393700"/>
        </p:xfrm>
        <a:graphic>
          <a:graphicData uri="http://schemas.openxmlformats.org/presentationml/2006/ole">
            <mc:AlternateContent xmlns:mc="http://schemas.openxmlformats.org/markup-compatibility/2006">
              <mc:Choice xmlns:v="urn:schemas-microsoft-com:vml" Requires="v">
                <p:oleObj spid="_x0000_s180682" name="Equation" r:id="rId5" imgW="2958840" imgH="393480" progId="Equation.3">
                  <p:embed/>
                </p:oleObj>
              </mc:Choice>
              <mc:Fallback>
                <p:oleObj name="Equation" r:id="rId5" imgW="2958840" imgH="39348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895600"/>
                        <a:ext cx="2959100"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30" name="Object 10"/>
          <p:cNvGraphicFramePr>
            <a:graphicFrameLocks noChangeAspect="1"/>
          </p:cNvGraphicFramePr>
          <p:nvPr/>
        </p:nvGraphicFramePr>
        <p:xfrm>
          <a:off x="914400" y="5029200"/>
          <a:ext cx="7594600" cy="723900"/>
        </p:xfrm>
        <a:graphic>
          <a:graphicData uri="http://schemas.openxmlformats.org/presentationml/2006/ole">
            <mc:AlternateContent xmlns:mc="http://schemas.openxmlformats.org/markup-compatibility/2006">
              <mc:Choice xmlns:v="urn:schemas-microsoft-com:vml" Requires="v">
                <p:oleObj spid="_x0000_s180683" name="Equation" r:id="rId7" imgW="7594560" imgH="723600" progId="Equation.3">
                  <p:embed/>
                </p:oleObj>
              </mc:Choice>
              <mc:Fallback>
                <p:oleObj name="Equation" r:id="rId7" imgW="7594560" imgH="7236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5029200"/>
                        <a:ext cx="7594600" cy="723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32" name="Object 12"/>
          <p:cNvGraphicFramePr>
            <a:graphicFrameLocks noChangeAspect="1"/>
          </p:cNvGraphicFramePr>
          <p:nvPr/>
        </p:nvGraphicFramePr>
        <p:xfrm>
          <a:off x="3352800" y="1219200"/>
          <a:ext cx="350838" cy="381000"/>
        </p:xfrm>
        <a:graphic>
          <a:graphicData uri="http://schemas.openxmlformats.org/presentationml/2006/ole">
            <mc:AlternateContent xmlns:mc="http://schemas.openxmlformats.org/markup-compatibility/2006">
              <mc:Choice xmlns:v="urn:schemas-microsoft-com:vml" Requires="v">
                <p:oleObj spid="_x0000_s180684" name="Equation" r:id="rId9" imgW="152280" imgH="164880" progId="Equation.3">
                  <p:embed/>
                </p:oleObj>
              </mc:Choice>
              <mc:Fallback>
                <p:oleObj name="Equation" r:id="rId9" imgW="152280" imgH="16488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0" y="1219200"/>
                        <a:ext cx="350838"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33" name="Object 13"/>
          <p:cNvGraphicFramePr>
            <a:graphicFrameLocks noChangeAspect="1"/>
          </p:cNvGraphicFramePr>
          <p:nvPr/>
        </p:nvGraphicFramePr>
        <p:xfrm>
          <a:off x="2438400" y="1219200"/>
          <a:ext cx="352425" cy="381000"/>
        </p:xfrm>
        <a:graphic>
          <a:graphicData uri="http://schemas.openxmlformats.org/presentationml/2006/ole">
            <mc:AlternateContent xmlns:mc="http://schemas.openxmlformats.org/markup-compatibility/2006">
              <mc:Choice xmlns:v="urn:schemas-microsoft-com:vml" Requires="v">
                <p:oleObj spid="_x0000_s180685" name="Equation" r:id="rId11" imgW="152280" imgH="164880" progId="Equation.3">
                  <p:embed/>
                </p:oleObj>
              </mc:Choice>
              <mc:Fallback>
                <p:oleObj name="Equation" r:id="rId11" imgW="152280" imgH="16488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1219200"/>
                        <a:ext cx="35242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425273"/>
            <a:ext cx="8856984" cy="646331"/>
          </a:xfrm>
          <a:prstGeom prst="rect">
            <a:avLst/>
          </a:prstGeom>
          <a:noFill/>
        </p:spPr>
        <p:txBody>
          <a:bodyPr wrap="square" rtlCol="0">
            <a:spAutoFit/>
          </a:bodyPr>
          <a:lstStyle/>
          <a:p>
            <a:r>
              <a:rPr lang="en-US" dirty="0">
                <a:latin typeface="Times New Roman" pitchFamily="18" charset="0"/>
                <a:cs typeface="Times New Roman" pitchFamily="18" charset="0"/>
              </a:rPr>
              <a:t>The continuum surface force model (CSF) by Brackbill et al. is followed. The </a:t>
            </a:r>
            <a:r>
              <a:rPr lang="en-US" dirty="0" smtClean="0">
                <a:latin typeface="Times New Roman" pitchFamily="18" charset="0"/>
                <a:cs typeface="Times New Roman" pitchFamily="18" charset="0"/>
              </a:rPr>
              <a:t>interfacial tension</a:t>
            </a:r>
            <a:r>
              <a:rPr lang="en-US" dirty="0">
                <a:latin typeface="Times New Roman" pitchFamily="18" charset="0"/>
                <a:cs typeface="Times New Roman" pitchFamily="18" charset="0"/>
              </a:rPr>
              <a:t>, represented as a volume force </a:t>
            </a:r>
            <a:r>
              <a:rPr lang="en-US" dirty="0" smtClean="0">
                <a:latin typeface="Times New Roman" pitchFamily="18" charset="0"/>
                <a:cs typeface="Times New Roman" pitchFamily="18" charset="0"/>
              </a:rPr>
              <a:t>by the relation :</a:t>
            </a:r>
            <a:endParaRPr lang="en-IN" dirty="0">
              <a:latin typeface="Times New Roman" pitchFamily="18" charset="0"/>
              <a:cs typeface="Times New Roman" pitchFamily="18" charset="0"/>
            </a:endParaRPr>
          </a:p>
        </p:txBody>
      </p:sp>
      <p:graphicFrame>
        <p:nvGraphicFramePr>
          <p:cNvPr id="4" name="Object 3"/>
          <p:cNvGraphicFramePr>
            <a:graphicFrameLocks noChangeAspect="1"/>
          </p:cNvGraphicFramePr>
          <p:nvPr>
            <p:extLst/>
          </p:nvPr>
        </p:nvGraphicFramePr>
        <p:xfrm>
          <a:off x="586743" y="2113740"/>
          <a:ext cx="1230312" cy="461962"/>
        </p:xfrm>
        <a:graphic>
          <a:graphicData uri="http://schemas.openxmlformats.org/presentationml/2006/ole">
            <mc:AlternateContent xmlns:mc="http://schemas.openxmlformats.org/markup-compatibility/2006">
              <mc:Choice xmlns:v="urn:schemas-microsoft-com:vml" Requires="v">
                <p:oleObj spid="_x0000_s298166" name="Equation" r:id="rId3" imgW="609480" imgH="228600" progId="Equation.DSMT4">
                  <p:embed/>
                </p:oleObj>
              </mc:Choice>
              <mc:Fallback>
                <p:oleObj name="Equation" r:id="rId3" imgW="609480" imgH="228600" progId="Equation.DSMT4">
                  <p:embed/>
                  <p:pic>
                    <p:nvPicPr>
                      <p:cNvPr id="0" name=""/>
                      <p:cNvPicPr/>
                      <p:nvPr/>
                    </p:nvPicPr>
                    <p:blipFill>
                      <a:blip r:embed="rId4"/>
                      <a:stretch>
                        <a:fillRect/>
                      </a:stretch>
                    </p:blipFill>
                    <p:spPr>
                      <a:xfrm>
                        <a:off x="586743" y="2113740"/>
                        <a:ext cx="1230312" cy="461962"/>
                      </a:xfrm>
                      <a:prstGeom prst="rect">
                        <a:avLst/>
                      </a:prstGeom>
                    </p:spPr>
                  </p:pic>
                </p:oleObj>
              </mc:Fallback>
            </mc:AlternateContent>
          </a:graphicData>
        </a:graphic>
      </p:graphicFrame>
      <p:grpSp>
        <p:nvGrpSpPr>
          <p:cNvPr id="5" name="Group 4"/>
          <p:cNvGrpSpPr/>
          <p:nvPr/>
        </p:nvGrpSpPr>
        <p:grpSpPr>
          <a:xfrm>
            <a:off x="2879257" y="2065455"/>
            <a:ext cx="5452503" cy="338554"/>
            <a:chOff x="3583992" y="2242582"/>
            <a:chExt cx="5452503" cy="338554"/>
          </a:xfrm>
        </p:grpSpPr>
        <p:graphicFrame>
          <p:nvGraphicFramePr>
            <p:cNvPr id="6" name="Object 5"/>
            <p:cNvGraphicFramePr>
              <a:graphicFrameLocks noChangeAspect="1"/>
            </p:cNvGraphicFramePr>
            <p:nvPr>
              <p:extLst/>
            </p:nvPr>
          </p:nvGraphicFramePr>
          <p:xfrm>
            <a:off x="3583992" y="2264678"/>
            <a:ext cx="416681" cy="312511"/>
          </p:xfrm>
          <a:graphic>
            <a:graphicData uri="http://schemas.openxmlformats.org/presentationml/2006/ole">
              <mc:AlternateContent xmlns:mc="http://schemas.openxmlformats.org/markup-compatibility/2006">
                <mc:Choice xmlns:v="urn:schemas-microsoft-com:vml" Requires="v">
                  <p:oleObj spid="_x0000_s298167" name="Equation" r:id="rId5" imgW="304560" imgH="228600" progId="Equation.DSMT4">
                    <p:embed/>
                  </p:oleObj>
                </mc:Choice>
                <mc:Fallback>
                  <p:oleObj name="Equation" r:id="rId5" imgW="304560" imgH="228600" progId="Equation.DSMT4">
                    <p:embed/>
                    <p:pic>
                      <p:nvPicPr>
                        <p:cNvPr id="0" name=""/>
                        <p:cNvPicPr/>
                        <p:nvPr/>
                      </p:nvPicPr>
                      <p:blipFill>
                        <a:blip r:embed="rId6"/>
                        <a:stretch>
                          <a:fillRect/>
                        </a:stretch>
                      </p:blipFill>
                      <p:spPr>
                        <a:xfrm>
                          <a:off x="3583992" y="2264678"/>
                          <a:ext cx="416681" cy="312511"/>
                        </a:xfrm>
                        <a:prstGeom prst="rect">
                          <a:avLst/>
                        </a:prstGeom>
                      </p:spPr>
                    </p:pic>
                  </p:oleObj>
                </mc:Fallback>
              </mc:AlternateContent>
            </a:graphicData>
          </a:graphic>
        </p:graphicFrame>
        <p:sp>
          <p:nvSpPr>
            <p:cNvPr id="7" name="TextBox 6"/>
            <p:cNvSpPr txBox="1"/>
            <p:nvPr/>
          </p:nvSpPr>
          <p:spPr>
            <a:xfrm>
              <a:off x="3983340" y="2242582"/>
              <a:ext cx="5053155" cy="338554"/>
            </a:xfrm>
            <a:prstGeom prst="rect">
              <a:avLst/>
            </a:prstGeom>
            <a:noFill/>
          </p:spPr>
          <p:txBody>
            <a:bodyPr wrap="square" rtlCol="0">
              <a:spAutoFit/>
            </a:bodyPr>
            <a:lstStyle/>
            <a:p>
              <a:r>
                <a:rPr lang="en-US" sz="1600" dirty="0">
                  <a:latin typeface="Times New Roman" pitchFamily="18" charset="0"/>
                  <a:cs typeface="Times New Roman" pitchFamily="18" charset="0"/>
                </a:rPr>
                <a:t>Dirac delta function (zero everywhere except at interface)</a:t>
              </a:r>
              <a:endParaRPr lang="en-IN" sz="1600" dirty="0">
                <a:latin typeface="Times New Roman" pitchFamily="18" charset="0"/>
                <a:cs typeface="Times New Roman" pitchFamily="18" charset="0"/>
              </a:endParaRPr>
            </a:p>
          </p:txBody>
        </p:sp>
      </p:grpSp>
      <p:grpSp>
        <p:nvGrpSpPr>
          <p:cNvPr id="8" name="Group 7"/>
          <p:cNvGrpSpPr/>
          <p:nvPr/>
        </p:nvGrpSpPr>
        <p:grpSpPr>
          <a:xfrm>
            <a:off x="2879168" y="2479188"/>
            <a:ext cx="4301379" cy="338554"/>
            <a:chOff x="3583992" y="2636912"/>
            <a:chExt cx="4301379" cy="338554"/>
          </a:xfrm>
        </p:grpSpPr>
        <p:graphicFrame>
          <p:nvGraphicFramePr>
            <p:cNvPr id="9" name="Object 8"/>
            <p:cNvGraphicFramePr>
              <a:graphicFrameLocks noChangeAspect="1"/>
            </p:cNvGraphicFramePr>
            <p:nvPr>
              <p:extLst/>
            </p:nvPr>
          </p:nvGraphicFramePr>
          <p:xfrm>
            <a:off x="3583992" y="2636913"/>
            <a:ext cx="401040" cy="288032"/>
          </p:xfrm>
          <a:graphic>
            <a:graphicData uri="http://schemas.openxmlformats.org/presentationml/2006/ole">
              <mc:AlternateContent xmlns:mc="http://schemas.openxmlformats.org/markup-compatibility/2006">
                <mc:Choice xmlns:v="urn:schemas-microsoft-com:vml" Requires="v">
                  <p:oleObj spid="_x0000_s298168" name="Equation" r:id="rId7" imgW="317160" imgH="228600" progId="Equation.DSMT4">
                    <p:embed/>
                  </p:oleObj>
                </mc:Choice>
                <mc:Fallback>
                  <p:oleObj name="Equation" r:id="rId7" imgW="317160" imgH="228600" progId="Equation.DSMT4">
                    <p:embed/>
                    <p:pic>
                      <p:nvPicPr>
                        <p:cNvPr id="0" name=""/>
                        <p:cNvPicPr/>
                        <p:nvPr/>
                      </p:nvPicPr>
                      <p:blipFill>
                        <a:blip r:embed="rId8"/>
                        <a:stretch>
                          <a:fillRect/>
                        </a:stretch>
                      </p:blipFill>
                      <p:spPr>
                        <a:xfrm>
                          <a:off x="3583992" y="2636913"/>
                          <a:ext cx="401040" cy="288032"/>
                        </a:xfrm>
                        <a:prstGeom prst="rect">
                          <a:avLst/>
                        </a:prstGeom>
                      </p:spPr>
                    </p:pic>
                  </p:oleObj>
                </mc:Fallback>
              </mc:AlternateContent>
            </a:graphicData>
          </a:graphic>
        </p:graphicFrame>
        <p:sp>
          <p:nvSpPr>
            <p:cNvPr id="10" name="TextBox 9"/>
            <p:cNvSpPr txBox="1"/>
            <p:nvPr/>
          </p:nvSpPr>
          <p:spPr>
            <a:xfrm>
              <a:off x="3983341" y="2636912"/>
              <a:ext cx="3902030" cy="338554"/>
            </a:xfrm>
            <a:prstGeom prst="rect">
              <a:avLst/>
            </a:prstGeom>
            <a:noFill/>
          </p:spPr>
          <p:txBody>
            <a:bodyPr wrap="none" rtlCol="0">
              <a:spAutoFit/>
            </a:bodyPr>
            <a:lstStyle/>
            <a:p>
              <a:r>
                <a:rPr lang="en-US" sz="1600" dirty="0">
                  <a:latin typeface="Times New Roman" pitchFamily="18" charset="0"/>
                  <a:cs typeface="Times New Roman" pitchFamily="18" charset="0"/>
                </a:rPr>
                <a:t>Surface tension force per unit interfacial area</a:t>
              </a:r>
              <a:endParaRPr lang="en-IN" sz="1600" dirty="0">
                <a:latin typeface="Times New Roman" pitchFamily="18" charset="0"/>
                <a:cs typeface="Times New Roman" pitchFamily="18" charset="0"/>
              </a:endParaRPr>
            </a:p>
          </p:txBody>
        </p:sp>
      </p:grpSp>
      <p:grpSp>
        <p:nvGrpSpPr>
          <p:cNvPr id="11" name="Group 10"/>
          <p:cNvGrpSpPr/>
          <p:nvPr/>
        </p:nvGrpSpPr>
        <p:grpSpPr>
          <a:xfrm>
            <a:off x="600242" y="2871945"/>
            <a:ext cx="7937591" cy="1411955"/>
            <a:chOff x="1763688" y="4400146"/>
            <a:chExt cx="7750053" cy="1411955"/>
          </a:xfrm>
        </p:grpSpPr>
        <p:graphicFrame>
          <p:nvGraphicFramePr>
            <p:cNvPr id="12" name="Object 11"/>
            <p:cNvGraphicFramePr>
              <a:graphicFrameLocks noChangeAspect="1"/>
            </p:cNvGraphicFramePr>
            <p:nvPr>
              <p:extLst/>
            </p:nvPr>
          </p:nvGraphicFramePr>
          <p:xfrm>
            <a:off x="2962572" y="4400146"/>
            <a:ext cx="1987091" cy="431800"/>
          </p:xfrm>
          <a:graphic>
            <a:graphicData uri="http://schemas.openxmlformats.org/presentationml/2006/ole">
              <mc:AlternateContent xmlns:mc="http://schemas.openxmlformats.org/markup-compatibility/2006">
                <mc:Choice xmlns:v="urn:schemas-microsoft-com:vml" Requires="v">
                  <p:oleObj spid="_x0000_s298169" name="Equation" r:id="rId9" imgW="1002960" imgH="228600" progId="Equation.DSMT4">
                    <p:embed/>
                  </p:oleObj>
                </mc:Choice>
                <mc:Fallback>
                  <p:oleObj name="Equation" r:id="rId9" imgW="1002960" imgH="228600" progId="Equation.DSMT4">
                    <p:embed/>
                    <p:pic>
                      <p:nvPicPr>
                        <p:cNvPr id="0" name=""/>
                        <p:cNvPicPr/>
                        <p:nvPr/>
                      </p:nvPicPr>
                      <p:blipFill>
                        <a:blip r:embed="rId10"/>
                        <a:stretch>
                          <a:fillRect/>
                        </a:stretch>
                      </p:blipFill>
                      <p:spPr>
                        <a:xfrm>
                          <a:off x="2962572" y="4400146"/>
                          <a:ext cx="1987091" cy="431800"/>
                        </a:xfrm>
                        <a:prstGeom prst="rect">
                          <a:avLst/>
                        </a:prstGeom>
                      </p:spPr>
                    </p:pic>
                  </p:oleObj>
                </mc:Fallback>
              </mc:AlternateContent>
            </a:graphicData>
          </a:graphic>
        </p:graphicFrame>
        <p:cxnSp>
          <p:nvCxnSpPr>
            <p:cNvPr id="13" name="Straight Arrow Connector 12"/>
            <p:cNvCxnSpPr/>
            <p:nvPr/>
          </p:nvCxnSpPr>
          <p:spPr>
            <a:xfrm flipV="1">
              <a:off x="3203848" y="4797152"/>
              <a:ext cx="504056" cy="360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4783287" y="4785405"/>
              <a:ext cx="504056" cy="28803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763688" y="5082238"/>
              <a:ext cx="1499708" cy="307777"/>
            </a:xfrm>
            <a:prstGeom prst="rect">
              <a:avLst/>
            </a:prstGeom>
            <a:noFill/>
          </p:spPr>
          <p:txBody>
            <a:bodyPr wrap="none" rtlCol="0">
              <a:spAutoFit/>
            </a:bodyPr>
            <a:lstStyle/>
            <a:p>
              <a:r>
                <a:rPr lang="en-US" sz="1400" dirty="0">
                  <a:latin typeface="Times New Roman" pitchFamily="18" charset="0"/>
                  <a:cs typeface="Times New Roman" pitchFamily="18" charset="0"/>
                </a:rPr>
                <a:t>normal component</a:t>
              </a:r>
              <a:endParaRPr lang="en-IN" sz="1400" dirty="0">
                <a:latin typeface="Times New Roman" pitchFamily="18" charset="0"/>
                <a:cs typeface="Times New Roman" pitchFamily="18" charset="0"/>
              </a:endParaRPr>
            </a:p>
          </p:txBody>
        </p:sp>
        <p:sp>
          <p:nvSpPr>
            <p:cNvPr id="16" name="TextBox 15"/>
            <p:cNvSpPr txBox="1"/>
            <p:nvPr/>
          </p:nvSpPr>
          <p:spPr>
            <a:xfrm>
              <a:off x="4107253" y="5073437"/>
              <a:ext cx="5406488" cy="738664"/>
            </a:xfrm>
            <a:prstGeom prst="rect">
              <a:avLst/>
            </a:prstGeom>
            <a:noFill/>
          </p:spPr>
          <p:txBody>
            <a:bodyPr wrap="square" rtlCol="0">
              <a:spAutoFit/>
            </a:bodyPr>
            <a:lstStyle/>
            <a:p>
              <a:pPr algn="l"/>
              <a:r>
                <a:rPr lang="en-US" sz="1400" dirty="0" smtClean="0">
                  <a:latin typeface="Times New Roman" pitchFamily="18" charset="0"/>
                  <a:cs typeface="Times New Roman" pitchFamily="18" charset="0"/>
                </a:rPr>
                <a:t>Tangential component</a:t>
              </a:r>
            </a:p>
            <a:p>
              <a:pPr algn="l"/>
              <a:r>
                <a:rPr lang="en-US" sz="1400" dirty="0" smtClean="0">
                  <a:latin typeface="Times New Roman" pitchFamily="18" charset="0"/>
                  <a:cs typeface="Times New Roman" pitchFamily="18" charset="0"/>
                </a:rPr>
                <a:t>(neglected since         remains  constant without temperature or concentration gradient)</a:t>
              </a:r>
              <a:endParaRPr lang="en-IN" sz="1400" dirty="0">
                <a:latin typeface="Times New Roman" pitchFamily="18" charset="0"/>
                <a:cs typeface="Times New Roman" pitchFamily="18" charset="0"/>
              </a:endParaRPr>
            </a:p>
          </p:txBody>
        </p:sp>
        <p:graphicFrame>
          <p:nvGraphicFramePr>
            <p:cNvPr id="17" name="Object 16"/>
            <p:cNvGraphicFramePr>
              <a:graphicFrameLocks noChangeAspect="1"/>
            </p:cNvGraphicFramePr>
            <p:nvPr>
              <p:extLst>
                <p:ext uri="{D42A27DB-BD31-4B8C-83A1-F6EECF244321}">
                  <p14:modId xmlns:p14="http://schemas.microsoft.com/office/powerpoint/2010/main" val="4208007857"/>
                </p:ext>
              </p:extLst>
            </p:nvPr>
          </p:nvGraphicFramePr>
          <p:xfrm>
            <a:off x="5389433" y="5367280"/>
            <a:ext cx="224113" cy="205437"/>
          </p:xfrm>
          <a:graphic>
            <a:graphicData uri="http://schemas.openxmlformats.org/presentationml/2006/ole">
              <mc:AlternateContent xmlns:mc="http://schemas.openxmlformats.org/markup-compatibility/2006">
                <mc:Choice xmlns:v="urn:schemas-microsoft-com:vml" Requires="v">
                  <p:oleObj spid="_x0000_s298170" name="Equation" r:id="rId11" imgW="152280" imgH="139680" progId="Equation.DSMT4">
                    <p:embed/>
                  </p:oleObj>
                </mc:Choice>
                <mc:Fallback>
                  <p:oleObj name="Equation" r:id="rId11" imgW="152280" imgH="139680" progId="Equation.DSMT4">
                    <p:embed/>
                    <p:pic>
                      <p:nvPicPr>
                        <p:cNvPr id="0" name=""/>
                        <p:cNvPicPr/>
                        <p:nvPr/>
                      </p:nvPicPr>
                      <p:blipFill>
                        <a:blip r:embed="rId12"/>
                        <a:stretch>
                          <a:fillRect/>
                        </a:stretch>
                      </p:blipFill>
                      <p:spPr>
                        <a:xfrm>
                          <a:off x="5389433" y="5367280"/>
                          <a:ext cx="224113" cy="205437"/>
                        </a:xfrm>
                        <a:prstGeom prst="rect">
                          <a:avLst/>
                        </a:prstGeom>
                      </p:spPr>
                    </p:pic>
                  </p:oleObj>
                </mc:Fallback>
              </mc:AlternateContent>
            </a:graphicData>
          </a:graphic>
        </p:graphicFrame>
      </p:grpSp>
      <p:grpSp>
        <p:nvGrpSpPr>
          <p:cNvPr id="18" name="Group 17"/>
          <p:cNvGrpSpPr/>
          <p:nvPr/>
        </p:nvGrpSpPr>
        <p:grpSpPr>
          <a:xfrm>
            <a:off x="78013" y="4284343"/>
            <a:ext cx="3184297" cy="447675"/>
            <a:chOff x="912466" y="6068844"/>
            <a:chExt cx="3184297" cy="447675"/>
          </a:xfrm>
        </p:grpSpPr>
        <p:graphicFrame>
          <p:nvGraphicFramePr>
            <p:cNvPr id="19" name="Object 18"/>
            <p:cNvGraphicFramePr>
              <a:graphicFrameLocks noChangeAspect="1"/>
            </p:cNvGraphicFramePr>
            <p:nvPr>
              <p:extLst/>
            </p:nvPr>
          </p:nvGraphicFramePr>
          <p:xfrm>
            <a:off x="2652138" y="6068844"/>
            <a:ext cx="1444625" cy="447675"/>
          </p:xfrm>
          <a:graphic>
            <a:graphicData uri="http://schemas.openxmlformats.org/presentationml/2006/ole">
              <mc:AlternateContent xmlns:mc="http://schemas.openxmlformats.org/markup-compatibility/2006">
                <mc:Choice xmlns:v="urn:schemas-microsoft-com:vml" Requires="v">
                  <p:oleObj spid="_x0000_s298171" name="Equation" r:id="rId13" imgW="736560" imgH="228600" progId="Equation.DSMT4">
                    <p:embed/>
                  </p:oleObj>
                </mc:Choice>
                <mc:Fallback>
                  <p:oleObj name="Equation" r:id="rId13" imgW="736560" imgH="228600" progId="Equation.DSMT4">
                    <p:embed/>
                    <p:pic>
                      <p:nvPicPr>
                        <p:cNvPr id="0" name=""/>
                        <p:cNvPicPr/>
                        <p:nvPr/>
                      </p:nvPicPr>
                      <p:blipFill>
                        <a:blip r:embed="rId14"/>
                        <a:stretch>
                          <a:fillRect/>
                        </a:stretch>
                      </p:blipFill>
                      <p:spPr>
                        <a:xfrm>
                          <a:off x="2652138" y="6068844"/>
                          <a:ext cx="1444625" cy="447675"/>
                        </a:xfrm>
                        <a:prstGeom prst="rect">
                          <a:avLst/>
                        </a:prstGeom>
                      </p:spPr>
                    </p:pic>
                  </p:oleObj>
                </mc:Fallback>
              </mc:AlternateContent>
            </a:graphicData>
          </a:graphic>
        </p:graphicFrame>
        <p:sp>
          <p:nvSpPr>
            <p:cNvPr id="20" name="TextBox 19"/>
            <p:cNvSpPr txBox="1"/>
            <p:nvPr/>
          </p:nvSpPr>
          <p:spPr>
            <a:xfrm>
              <a:off x="912466" y="6134392"/>
              <a:ext cx="1120820" cy="369332"/>
            </a:xfrm>
            <a:prstGeom prst="rect">
              <a:avLst/>
            </a:prstGeom>
            <a:noFill/>
          </p:spPr>
          <p:txBody>
            <a:bodyPr wrap="none" rtlCol="0">
              <a:spAutoFit/>
            </a:bodyPr>
            <a:lstStyle/>
            <a:p>
              <a:r>
                <a:rPr lang="en-US" dirty="0">
                  <a:latin typeface="Times New Roman" pitchFamily="18" charset="0"/>
                  <a:cs typeface="Times New Roman" pitchFamily="18" charset="0"/>
                </a:rPr>
                <a:t>this </a:t>
              </a:r>
              <a:r>
                <a:rPr lang="en-US" dirty="0" smtClean="0">
                  <a:latin typeface="Times New Roman" pitchFamily="18" charset="0"/>
                  <a:cs typeface="Times New Roman" pitchFamily="18" charset="0"/>
                </a:rPr>
                <a:t>gives,</a:t>
              </a:r>
              <a:endParaRPr lang="en-IN" dirty="0">
                <a:latin typeface="Times New Roman" pitchFamily="18" charset="0"/>
                <a:cs typeface="Times New Roman" pitchFamily="18" charset="0"/>
              </a:endParaRPr>
            </a:p>
          </p:txBody>
        </p:sp>
      </p:grpSp>
      <p:sp>
        <p:nvSpPr>
          <p:cNvPr id="22" name="TextBox 21"/>
          <p:cNvSpPr txBox="1"/>
          <p:nvPr/>
        </p:nvSpPr>
        <p:spPr>
          <a:xfrm>
            <a:off x="78013" y="4757026"/>
            <a:ext cx="3653564" cy="369332"/>
          </a:xfrm>
          <a:prstGeom prst="rect">
            <a:avLst/>
          </a:prstGeom>
          <a:noFill/>
        </p:spPr>
        <p:txBody>
          <a:bodyPr wrap="none" rtlCol="0">
            <a:spAutoFit/>
          </a:bodyPr>
          <a:lstStyle/>
          <a:p>
            <a:r>
              <a:rPr lang="en-US" dirty="0">
                <a:latin typeface="Times New Roman" pitchFamily="18" charset="0"/>
                <a:cs typeface="Times New Roman" pitchFamily="18" charset="0"/>
              </a:rPr>
              <a:t>Using the Dirac delta function value ,</a:t>
            </a:r>
            <a:endParaRPr lang="en-IN" dirty="0">
              <a:latin typeface="Times New Roman" pitchFamily="18" charset="0"/>
              <a:cs typeface="Times New Roman" pitchFamily="18" charset="0"/>
            </a:endParaRPr>
          </a:p>
        </p:txBody>
      </p:sp>
      <p:graphicFrame>
        <p:nvGraphicFramePr>
          <p:cNvPr id="23" name="Object 22"/>
          <p:cNvGraphicFramePr>
            <a:graphicFrameLocks noChangeAspect="1"/>
          </p:cNvGraphicFramePr>
          <p:nvPr>
            <p:extLst/>
          </p:nvPr>
        </p:nvGraphicFramePr>
        <p:xfrm>
          <a:off x="3929054" y="4631358"/>
          <a:ext cx="3488855" cy="797749"/>
        </p:xfrm>
        <a:graphic>
          <a:graphicData uri="http://schemas.openxmlformats.org/presentationml/2006/ole">
            <mc:AlternateContent xmlns:mc="http://schemas.openxmlformats.org/markup-compatibility/2006">
              <mc:Choice xmlns:v="urn:schemas-microsoft-com:vml" Requires="v">
                <p:oleObj spid="_x0000_s298172" name="Equation" r:id="rId15" imgW="1244520" imgH="444240" progId="Equation.DSMT4">
                  <p:embed/>
                </p:oleObj>
              </mc:Choice>
              <mc:Fallback>
                <p:oleObj name="Equation" r:id="rId15" imgW="1244520" imgH="444240" progId="Equation.DSMT4">
                  <p:embed/>
                  <p:pic>
                    <p:nvPicPr>
                      <p:cNvPr id="0" name=""/>
                      <p:cNvPicPr/>
                      <p:nvPr/>
                    </p:nvPicPr>
                    <p:blipFill>
                      <a:blip r:embed="rId16"/>
                      <a:stretch>
                        <a:fillRect/>
                      </a:stretch>
                    </p:blipFill>
                    <p:spPr>
                      <a:xfrm>
                        <a:off x="3929054" y="4631358"/>
                        <a:ext cx="3488855" cy="797749"/>
                      </a:xfrm>
                      <a:prstGeom prst="rect">
                        <a:avLst/>
                      </a:prstGeom>
                    </p:spPr>
                  </p:pic>
                </p:oleObj>
              </mc:Fallback>
            </mc:AlternateContent>
          </a:graphicData>
        </a:graphic>
      </p:graphicFrame>
      <p:sp>
        <p:nvSpPr>
          <p:cNvPr id="30" name="TextBox 29"/>
          <p:cNvSpPr txBox="1"/>
          <p:nvPr/>
        </p:nvSpPr>
        <p:spPr>
          <a:xfrm>
            <a:off x="114992" y="6017308"/>
            <a:ext cx="4953023" cy="369332"/>
          </a:xfrm>
          <a:prstGeom prst="rect">
            <a:avLst/>
          </a:prstGeom>
          <a:noFill/>
        </p:spPr>
        <p:txBody>
          <a:bodyPr wrap="square" rtlCol="0">
            <a:spAutoFit/>
          </a:bodyPr>
          <a:lstStyle/>
          <a:p>
            <a:r>
              <a:rPr lang="en-US" dirty="0">
                <a:latin typeface="Times New Roman" pitchFamily="18" charset="0"/>
                <a:cs typeface="Times New Roman" pitchFamily="18" charset="0"/>
              </a:rPr>
              <a:t>Hence, the volume surface force is finally given by,</a:t>
            </a:r>
            <a:endParaRPr lang="en-IN" dirty="0">
              <a:latin typeface="Times New Roman" pitchFamily="18" charset="0"/>
              <a:cs typeface="Times New Roman" pitchFamily="18" charset="0"/>
            </a:endParaRPr>
          </a:p>
        </p:txBody>
      </p:sp>
      <p:graphicFrame>
        <p:nvGraphicFramePr>
          <p:cNvPr id="31" name="Object 30"/>
          <p:cNvGraphicFramePr>
            <a:graphicFrameLocks noChangeAspect="1"/>
          </p:cNvGraphicFramePr>
          <p:nvPr>
            <p:extLst/>
          </p:nvPr>
        </p:nvGraphicFramePr>
        <p:xfrm>
          <a:off x="5375643" y="5984412"/>
          <a:ext cx="1264148" cy="474056"/>
        </p:xfrm>
        <a:graphic>
          <a:graphicData uri="http://schemas.openxmlformats.org/presentationml/2006/ole">
            <mc:AlternateContent xmlns:mc="http://schemas.openxmlformats.org/markup-compatibility/2006">
              <mc:Choice xmlns:v="urn:schemas-microsoft-com:vml" Requires="v">
                <p:oleObj spid="_x0000_s298173" name="Equation" r:id="rId17" imgW="609480" imgH="228600" progId="Equation.DSMT4">
                  <p:embed/>
                </p:oleObj>
              </mc:Choice>
              <mc:Fallback>
                <p:oleObj name="Equation" r:id="rId17" imgW="609480" imgH="228600" progId="Equation.DSMT4">
                  <p:embed/>
                  <p:pic>
                    <p:nvPicPr>
                      <p:cNvPr id="0" name=""/>
                      <p:cNvPicPr/>
                      <p:nvPr/>
                    </p:nvPicPr>
                    <p:blipFill>
                      <a:blip r:embed="rId18"/>
                      <a:stretch>
                        <a:fillRect/>
                      </a:stretch>
                    </p:blipFill>
                    <p:spPr>
                      <a:xfrm>
                        <a:off x="5375643" y="5984412"/>
                        <a:ext cx="1264148" cy="474056"/>
                      </a:xfrm>
                      <a:prstGeom prst="rect">
                        <a:avLst/>
                      </a:prstGeom>
                    </p:spPr>
                  </p:pic>
                </p:oleObj>
              </mc:Fallback>
            </mc:AlternateContent>
          </a:graphicData>
        </a:graphic>
      </p:graphicFrame>
      <p:grpSp>
        <p:nvGrpSpPr>
          <p:cNvPr id="24" name="Group 23"/>
          <p:cNvGrpSpPr/>
          <p:nvPr/>
        </p:nvGrpSpPr>
        <p:grpSpPr>
          <a:xfrm>
            <a:off x="114992" y="5283453"/>
            <a:ext cx="8422841" cy="646331"/>
            <a:chOff x="426027" y="3645024"/>
            <a:chExt cx="7964973" cy="646331"/>
          </a:xfrm>
        </p:grpSpPr>
        <p:sp>
          <p:nvSpPr>
            <p:cNvPr id="25" name="TextBox 24"/>
            <p:cNvSpPr txBox="1"/>
            <p:nvPr/>
          </p:nvSpPr>
          <p:spPr>
            <a:xfrm>
              <a:off x="426027" y="3645024"/>
              <a:ext cx="7964973" cy="646331"/>
            </a:xfrm>
            <a:prstGeom prst="rect">
              <a:avLst/>
            </a:prstGeom>
            <a:noFill/>
          </p:spPr>
          <p:txBody>
            <a:bodyPr wrap="square" rtlCol="0">
              <a:spAutoFit/>
            </a:bodyPr>
            <a:lstStyle/>
            <a:p>
              <a:pPr algn="l"/>
              <a:r>
                <a:rPr lang="en-US" dirty="0">
                  <a:latin typeface="Times New Roman" pitchFamily="18" charset="0"/>
                  <a:cs typeface="Times New Roman" pitchFamily="18" charset="0"/>
                </a:rPr>
                <a:t>where   </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is the characteristic color function defining each fluid </a:t>
              </a:r>
              <a:r>
                <a:rPr lang="en-US" dirty="0" smtClean="0">
                  <a:latin typeface="Times New Roman" pitchFamily="18" charset="0"/>
                  <a:cs typeface="Times New Roman" pitchFamily="18" charset="0"/>
                </a:rPr>
                <a:t>involved,        is </a:t>
              </a:r>
            </a:p>
            <a:p>
              <a:pPr algn="l"/>
              <a:r>
                <a:rPr lang="en-US" dirty="0" smtClean="0">
                  <a:latin typeface="Times New Roman" pitchFamily="18" charset="0"/>
                  <a:cs typeface="Times New Roman" pitchFamily="18" charset="0"/>
                </a:rPr>
                <a:t>the interface normal </a:t>
              </a:r>
              <a:r>
                <a:rPr lang="en-US" smtClean="0">
                  <a:latin typeface="Times New Roman" pitchFamily="18" charset="0"/>
                  <a:cs typeface="Times New Roman" pitchFamily="18" charset="0"/>
                </a:rPr>
                <a:t>vector </a:t>
              </a:r>
              <a:r>
                <a:rPr lang="en-US">
                  <a:latin typeface="Times New Roman" pitchFamily="18" charset="0"/>
                  <a:cs typeface="Times New Roman" pitchFamily="18" charset="0"/>
                </a:rPr>
                <a:t>.</a:t>
              </a:r>
              <a:endParaRPr lang="en-IN" dirty="0">
                <a:latin typeface="Times New Roman" pitchFamily="18" charset="0"/>
                <a:cs typeface="Times New Roman" pitchFamily="18" charset="0"/>
              </a:endParaRPr>
            </a:p>
          </p:txBody>
        </p:sp>
        <p:graphicFrame>
          <p:nvGraphicFramePr>
            <p:cNvPr id="26" name="Object 25"/>
            <p:cNvGraphicFramePr>
              <a:graphicFrameLocks noChangeAspect="1"/>
            </p:cNvGraphicFramePr>
            <p:nvPr>
              <p:extLst/>
            </p:nvPr>
          </p:nvGraphicFramePr>
          <p:xfrm>
            <a:off x="1111603" y="3714661"/>
            <a:ext cx="216024" cy="264029"/>
          </p:xfrm>
          <a:graphic>
            <a:graphicData uri="http://schemas.openxmlformats.org/presentationml/2006/ole">
              <mc:AlternateContent xmlns:mc="http://schemas.openxmlformats.org/markup-compatibility/2006">
                <mc:Choice xmlns:v="urn:schemas-microsoft-com:vml" Requires="v">
                  <p:oleObj spid="_x0000_s298174" name="Equation" r:id="rId19" imgW="114120" imgH="139680" progId="Equation.DSMT4">
                    <p:embed/>
                  </p:oleObj>
                </mc:Choice>
                <mc:Fallback>
                  <p:oleObj name="Equation" r:id="rId19" imgW="114120" imgH="139680" progId="Equation.DSMT4">
                    <p:embed/>
                    <p:pic>
                      <p:nvPicPr>
                        <p:cNvPr id="0" name=""/>
                        <p:cNvPicPr/>
                        <p:nvPr/>
                      </p:nvPicPr>
                      <p:blipFill>
                        <a:blip r:embed="rId20"/>
                        <a:stretch>
                          <a:fillRect/>
                        </a:stretch>
                      </p:blipFill>
                      <p:spPr>
                        <a:xfrm>
                          <a:off x="1111603" y="3714661"/>
                          <a:ext cx="216024" cy="264029"/>
                        </a:xfrm>
                        <a:prstGeom prst="rect">
                          <a:avLst/>
                        </a:prstGeom>
                      </p:spPr>
                    </p:pic>
                  </p:oleObj>
                </mc:Fallback>
              </mc:AlternateContent>
            </a:graphicData>
          </a:graphic>
        </p:graphicFrame>
      </p:grpSp>
      <p:sp>
        <p:nvSpPr>
          <p:cNvPr id="34" name="TextBox 33"/>
          <p:cNvSpPr txBox="1"/>
          <p:nvPr/>
        </p:nvSpPr>
        <p:spPr>
          <a:xfrm>
            <a:off x="762000" y="533400"/>
            <a:ext cx="7775833" cy="461665"/>
          </a:xfrm>
          <a:prstGeom prst="rect">
            <a:avLst/>
          </a:prstGeom>
          <a:solidFill>
            <a:schemeClr val="accent6">
              <a:lumMod val="40000"/>
              <a:lumOff val="60000"/>
            </a:schemeClr>
          </a:solidFill>
        </p:spPr>
        <p:txBody>
          <a:bodyPr wrap="square" rtlCol="0">
            <a:spAutoFit/>
          </a:bodyPr>
          <a:lstStyle/>
          <a:p>
            <a:pPr algn="ctr"/>
            <a:r>
              <a:rPr lang="en-US" sz="2400" b="1">
                <a:solidFill>
                  <a:schemeClr val="accent2">
                    <a:lumMod val="50000"/>
                  </a:schemeClr>
                </a:solidFill>
                <a:latin typeface="Times New Roman" panose="02020603050405020304" pitchFamily="18" charset="0"/>
                <a:cs typeface="Times New Roman" panose="02020603050405020304" pitchFamily="18" charset="0"/>
              </a:rPr>
              <a:t>Surface Tension Model</a:t>
            </a:r>
          </a:p>
        </p:txBody>
      </p:sp>
      <p:graphicFrame>
        <p:nvGraphicFramePr>
          <p:cNvPr id="27" name="Object 26"/>
          <p:cNvGraphicFramePr>
            <a:graphicFrameLocks noChangeAspect="1"/>
          </p:cNvGraphicFramePr>
          <p:nvPr>
            <p:extLst>
              <p:ext uri="{D42A27DB-BD31-4B8C-83A1-F6EECF244321}">
                <p14:modId xmlns:p14="http://schemas.microsoft.com/office/powerpoint/2010/main" val="45815721"/>
              </p:ext>
            </p:extLst>
          </p:nvPr>
        </p:nvGraphicFramePr>
        <p:xfrm>
          <a:off x="6908719" y="5353090"/>
          <a:ext cx="289549" cy="289549"/>
        </p:xfrm>
        <a:graphic>
          <a:graphicData uri="http://schemas.openxmlformats.org/presentationml/2006/ole">
            <mc:AlternateContent xmlns:mc="http://schemas.openxmlformats.org/markup-compatibility/2006">
              <mc:Choice xmlns:v="urn:schemas-microsoft-com:vml" Requires="v">
                <p:oleObj spid="_x0000_s298175" name="Equation" r:id="rId21" imgW="126720" imgH="126720" progId="Equation.DSMT4">
                  <p:embed/>
                </p:oleObj>
              </mc:Choice>
              <mc:Fallback>
                <p:oleObj name="Equation" r:id="rId21" imgW="126720" imgH="126720" progId="Equation.DSMT4">
                  <p:embed/>
                  <p:pic>
                    <p:nvPicPr>
                      <p:cNvPr id="0" name=""/>
                      <p:cNvPicPr/>
                      <p:nvPr/>
                    </p:nvPicPr>
                    <p:blipFill>
                      <a:blip r:embed="rId22"/>
                      <a:stretch>
                        <a:fillRect/>
                      </a:stretch>
                    </p:blipFill>
                    <p:spPr>
                      <a:xfrm>
                        <a:off x="6908719" y="5353090"/>
                        <a:ext cx="289549" cy="289549"/>
                      </a:xfrm>
                      <a:prstGeom prst="rect">
                        <a:avLst/>
                      </a:prstGeom>
                    </p:spPr>
                  </p:pic>
                </p:oleObj>
              </mc:Fallback>
            </mc:AlternateContent>
          </a:graphicData>
        </a:graphic>
      </p:graphicFrame>
    </p:spTree>
    <p:extLst>
      <p:ext uri="{BB962C8B-B14F-4D97-AF65-F5344CB8AC3E}">
        <p14:creationId xmlns:p14="http://schemas.microsoft.com/office/powerpoint/2010/main" val="4196745107"/>
      </p:ext>
    </p:extLst>
  </p:cSld>
  <p:clrMapOvr>
    <a:masterClrMapping/>
  </p:clrMapOvr>
  <p:transition spd="slow">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1410" name="Group 2"/>
          <p:cNvGraphicFramePr>
            <a:graphicFrameLocks noGrp="1"/>
          </p:cNvGraphicFramePr>
          <p:nvPr>
            <p:extLst>
              <p:ext uri="{D42A27DB-BD31-4B8C-83A1-F6EECF244321}">
                <p14:modId xmlns:p14="http://schemas.microsoft.com/office/powerpoint/2010/main" val="4134692073"/>
              </p:ext>
            </p:extLst>
          </p:nvPr>
        </p:nvGraphicFramePr>
        <p:xfrm>
          <a:off x="304800" y="152400"/>
          <a:ext cx="8610600" cy="6422136"/>
        </p:xfrm>
        <a:graphic>
          <a:graphicData uri="http://schemas.openxmlformats.org/drawingml/2006/table">
            <a:tbl>
              <a:tblPr/>
              <a:tblGrid>
                <a:gridCol w="8610600"/>
              </a:tblGrid>
              <a:tr h="6422136">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dirty="0" smtClean="0">
                          <a:ln>
                            <a:noFill/>
                          </a:ln>
                          <a:solidFill>
                            <a:schemeClr val="tx1"/>
                          </a:solidFill>
                          <a:effectLst/>
                          <a:latin typeface="Times New Roman" pitchFamily="18" charset="0"/>
                        </a:rPr>
                        <a:t>  </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000" b="0" i="0" u="none" strike="noStrike" cap="none" normalizeH="0" baseline="0" dirty="0" smtClean="0">
                        <a:ln>
                          <a:noFill/>
                        </a:ln>
                        <a:solidFill>
                          <a:schemeClr val="tx1"/>
                        </a:solidFill>
                        <a:effectLst/>
                        <a:latin typeface="Times New Roman" pitchFamily="18" charset="0"/>
                      </a:endParaRPr>
                    </a:p>
                    <a:p>
                      <a:pPr marL="577850" marR="0" lvl="0" indent="-577850" algn="l" defTabSz="914400" rtl="0" eaLnBrk="1" fontAlgn="base" latinLnBrk="0" hangingPunct="1">
                        <a:lnSpc>
                          <a:spcPct val="100000"/>
                        </a:lnSpc>
                        <a:spcBef>
                          <a:spcPct val="20000"/>
                        </a:spcBef>
                        <a:spcAft>
                          <a:spcPct val="0"/>
                        </a:spcAft>
                        <a:buClrTx/>
                        <a:buSzTx/>
                        <a:buFont typeface="Wingdings" pitchFamily="2" charset="2"/>
                        <a:buChar char="Ø"/>
                        <a:tabLst/>
                      </a:pPr>
                      <a:r>
                        <a:rPr kumimoji="0" lang="en-US" sz="2000" b="0" i="0" u="none" strike="noStrike" cap="none" normalizeH="0" baseline="0" dirty="0" smtClean="0">
                          <a:ln>
                            <a:noFill/>
                          </a:ln>
                          <a:solidFill>
                            <a:schemeClr val="tx1"/>
                          </a:solidFill>
                          <a:effectLst/>
                          <a:latin typeface="Times New Roman" pitchFamily="18" charset="0"/>
                        </a:rPr>
                        <a:t>  = surface tension force pet unit interfacial area = normal force + tangential force =</a:t>
                      </a:r>
                    </a:p>
                    <a:p>
                      <a:pPr marL="577850" marR="0" lvl="0" indent="-577850" algn="l" defTabSz="914400" rtl="0" eaLnBrk="1" fontAlgn="base" latinLnBrk="0" hangingPunct="1">
                        <a:lnSpc>
                          <a:spcPct val="100000"/>
                        </a:lnSpc>
                        <a:spcBef>
                          <a:spcPct val="20000"/>
                        </a:spcBef>
                        <a:spcAft>
                          <a:spcPct val="0"/>
                        </a:spcAft>
                        <a:buClrTx/>
                        <a:buSzTx/>
                        <a:buFont typeface="Wingdings" pitchFamily="2" charset="2"/>
                        <a:buChar char="Ø"/>
                        <a:tabLst/>
                      </a:pPr>
                      <a:r>
                        <a:rPr kumimoji="0" lang="en-US" sz="2000" b="0" i="0" u="none" strike="noStrike" cap="none" normalizeH="0" baseline="0" dirty="0" smtClean="0">
                          <a:ln>
                            <a:noFill/>
                          </a:ln>
                          <a:solidFill>
                            <a:schemeClr val="tx1"/>
                          </a:solidFill>
                          <a:effectLst/>
                          <a:latin typeface="Times New Roman" pitchFamily="18" charset="0"/>
                        </a:rPr>
                        <a:t>Neglecting temperature or concentration change, surface tension constant  so </a:t>
                      </a:r>
                    </a:p>
                    <a:p>
                      <a:pPr marL="577850" marR="0" lvl="0" indent="-57785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000" b="0" i="0" u="none" strike="noStrike" cap="none" normalizeH="0" baseline="0" dirty="0" smtClean="0">
                          <a:ln>
                            <a:noFill/>
                          </a:ln>
                          <a:solidFill>
                            <a:schemeClr val="tx1"/>
                          </a:solidFill>
                          <a:effectLst/>
                          <a:latin typeface="Times New Roman" pitchFamily="18" charset="0"/>
                        </a:rPr>
                        <a:t>                    can be neglected.</a:t>
                      </a:r>
                    </a:p>
                    <a:p>
                      <a:pPr marL="577850" marR="0" lvl="0" indent="-57785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000" b="0" i="0" u="none" strike="noStrike" cap="none" normalizeH="0" baseline="0" dirty="0" smtClean="0">
                        <a:ln>
                          <a:noFill/>
                        </a:ln>
                        <a:solidFill>
                          <a:schemeClr val="tx1"/>
                        </a:solidFill>
                        <a:effectLst/>
                        <a:latin typeface="Times New Roman" pitchFamily="18" charset="0"/>
                      </a:endParaRPr>
                    </a:p>
                    <a:p>
                      <a:pPr marL="577850" marR="0" lvl="0" indent="-57785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660033"/>
                          </a:solidFill>
                          <a:effectLst/>
                          <a:latin typeface="Times New Roman" pitchFamily="18" charset="0"/>
                        </a:rPr>
                        <a:t>Modified momentum equation:</a:t>
                      </a:r>
                      <a:r>
                        <a:rPr kumimoji="0" lang="en-US" sz="2400" b="0" i="0" u="none" strike="noStrike" cap="none" normalizeH="0" baseline="0" dirty="0" smtClean="0">
                          <a:ln>
                            <a:noFill/>
                          </a:ln>
                          <a:solidFill>
                            <a:srgbClr val="660033"/>
                          </a:solidFill>
                          <a:effectLst/>
                          <a:latin typeface="Times New Roman" pitchFamily="18" charset="0"/>
                        </a:rPr>
                        <a:t> </a:t>
                      </a:r>
                    </a:p>
                    <a:p>
                      <a:pPr marL="577850" marR="0" lvl="0" indent="-57785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Using the concept of diffusing the interface over a thin region according to </a:t>
                      </a:r>
                      <a:r>
                        <a:rPr kumimoji="0" lang="en-US" sz="2000" b="1" i="0" u="none" strike="noStrike" cap="none" normalizeH="0" baseline="0" dirty="0" err="1" smtClean="0">
                          <a:ln>
                            <a:noFill/>
                          </a:ln>
                          <a:solidFill>
                            <a:srgbClr val="C00000"/>
                          </a:solidFill>
                          <a:effectLst/>
                          <a:latin typeface="Times New Roman" pitchFamily="18" charset="0"/>
                        </a:rPr>
                        <a:t>Brackbill</a:t>
                      </a:r>
                      <a:r>
                        <a:rPr kumimoji="0" lang="en-US" sz="2000" b="1" i="0" u="none" strike="noStrike" cap="none" normalizeH="0" baseline="0" dirty="0" smtClean="0">
                          <a:ln>
                            <a:noFill/>
                          </a:ln>
                          <a:solidFill>
                            <a:srgbClr val="C00000"/>
                          </a:solidFill>
                          <a:effectLst/>
                          <a:latin typeface="Times New Roman" pitchFamily="18" charset="0"/>
                        </a:rPr>
                        <a:t> et al. [1992], J. </a:t>
                      </a:r>
                      <a:r>
                        <a:rPr kumimoji="0" lang="en-US" sz="2000" b="1" i="0" u="none" strike="noStrike" cap="none" normalizeH="0" baseline="0" dirty="0" err="1" smtClean="0">
                          <a:ln>
                            <a:noFill/>
                          </a:ln>
                          <a:solidFill>
                            <a:srgbClr val="C00000"/>
                          </a:solidFill>
                          <a:effectLst/>
                          <a:latin typeface="Times New Roman" pitchFamily="18" charset="0"/>
                        </a:rPr>
                        <a:t>Comput</a:t>
                      </a:r>
                      <a:r>
                        <a:rPr kumimoji="0" lang="en-US" sz="2000" b="1" i="0" u="none" strike="noStrike" cap="none" normalizeH="0" baseline="0" dirty="0" smtClean="0">
                          <a:ln>
                            <a:noFill/>
                          </a:ln>
                          <a:solidFill>
                            <a:srgbClr val="C00000"/>
                          </a:solidFill>
                          <a:effectLst/>
                          <a:latin typeface="Times New Roman" pitchFamily="18" charset="0"/>
                        </a:rPr>
                        <a:t>. Phys.</a:t>
                      </a:r>
                    </a:p>
                    <a:p>
                      <a:pPr marL="577850" marR="0" lvl="0" indent="-57785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rPr>
                        <a:t>         </a:t>
                      </a:r>
                      <a:r>
                        <a:rPr kumimoji="0" lang="en-US" sz="2800" b="0"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rPr>
                        <a:t> </a:t>
                      </a:r>
                    </a:p>
                    <a:p>
                      <a:pPr marL="577850" marR="0" lvl="0" indent="-57785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rPr>
                        <a:t>                          </a:t>
                      </a:r>
                      <a:r>
                        <a:rPr kumimoji="0" lang="en-US" sz="2000" b="0" i="0" u="none" strike="noStrike" cap="none" normalizeH="0" baseline="0" dirty="0" smtClean="0">
                          <a:ln>
                            <a:noFill/>
                          </a:ln>
                          <a:solidFill>
                            <a:schemeClr val="tx1"/>
                          </a:solidFill>
                          <a:effectLst/>
                          <a:latin typeface="Times New Roman" pitchFamily="18" charset="0"/>
                        </a:rPr>
                        <a:t>                            </a:t>
                      </a:r>
                    </a:p>
                    <a:p>
                      <a:pPr marL="577850" marR="0" lvl="0" indent="-57785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p>
                      <a:pPr marL="577850" marR="0" lvl="0" indent="-57785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185" name="Rectangle 8"/>
          <p:cNvSpPr>
            <a:spLocks noChangeArrowheads="1"/>
          </p:cNvSpPr>
          <p:nvPr/>
        </p:nvSpPr>
        <p:spPr bwMode="auto">
          <a:xfrm>
            <a:off x="0" y="3319463"/>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186" name="Rectangle 9"/>
          <p:cNvSpPr>
            <a:spLocks noChangeArrowheads="1"/>
          </p:cNvSpPr>
          <p:nvPr/>
        </p:nvSpPr>
        <p:spPr bwMode="auto">
          <a:xfrm>
            <a:off x="0" y="3186113"/>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187" name="Rectangle 10"/>
          <p:cNvSpPr>
            <a:spLocks noChangeArrowheads="1"/>
          </p:cNvSpPr>
          <p:nvPr/>
        </p:nvSpPr>
        <p:spPr bwMode="auto">
          <a:xfrm>
            <a:off x="0" y="3186113"/>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188" name="Rectangle 11"/>
          <p:cNvSpPr>
            <a:spLocks noChangeArrowheads="1"/>
          </p:cNvSpPr>
          <p:nvPr/>
        </p:nvSpPr>
        <p:spPr bwMode="auto">
          <a:xfrm>
            <a:off x="0" y="3186113"/>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189" name="Rectangle 12"/>
          <p:cNvSpPr>
            <a:spLocks noChangeArrowheads="1"/>
          </p:cNvSpPr>
          <p:nvPr/>
        </p:nvSpPr>
        <p:spPr bwMode="auto">
          <a:xfrm>
            <a:off x="0" y="3314700"/>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190" name="Rectangle 13"/>
          <p:cNvSpPr>
            <a:spLocks noChangeArrowheads="1"/>
          </p:cNvSpPr>
          <p:nvPr/>
        </p:nvSpPr>
        <p:spPr bwMode="auto">
          <a:xfrm>
            <a:off x="0" y="3348038"/>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191" name="Rectangle 14"/>
          <p:cNvSpPr>
            <a:spLocks noChangeArrowheads="1"/>
          </p:cNvSpPr>
          <p:nvPr/>
        </p:nvSpPr>
        <p:spPr bwMode="auto">
          <a:xfrm>
            <a:off x="0" y="3352800"/>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192" name="Rectangle 15"/>
          <p:cNvSpPr>
            <a:spLocks noChangeArrowheads="1"/>
          </p:cNvSpPr>
          <p:nvPr/>
        </p:nvSpPr>
        <p:spPr bwMode="auto">
          <a:xfrm>
            <a:off x="0" y="3328988"/>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193" name="Rectangle 17"/>
          <p:cNvSpPr>
            <a:spLocks noChangeArrowheads="1"/>
          </p:cNvSpPr>
          <p:nvPr/>
        </p:nvSpPr>
        <p:spPr bwMode="auto">
          <a:xfrm>
            <a:off x="0" y="3338513"/>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194" name="Rectangle 18"/>
          <p:cNvSpPr>
            <a:spLocks noChangeArrowheads="1"/>
          </p:cNvSpPr>
          <p:nvPr/>
        </p:nvSpPr>
        <p:spPr bwMode="auto">
          <a:xfrm>
            <a:off x="0" y="3367088"/>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195" name="Rectangle 19"/>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196" name="Rectangle 20"/>
          <p:cNvSpPr>
            <a:spLocks noChangeArrowheads="1"/>
          </p:cNvSpPr>
          <p:nvPr/>
        </p:nvSpPr>
        <p:spPr bwMode="auto">
          <a:xfrm>
            <a:off x="0" y="3205163"/>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197" name="Rectangle 21"/>
          <p:cNvSpPr>
            <a:spLocks noChangeArrowheads="1"/>
          </p:cNvSpPr>
          <p:nvPr/>
        </p:nvSpPr>
        <p:spPr bwMode="auto">
          <a:xfrm>
            <a:off x="0" y="3186113"/>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198" name="Rectangle 22"/>
          <p:cNvSpPr>
            <a:spLocks noChangeArrowheads="1"/>
          </p:cNvSpPr>
          <p:nvPr/>
        </p:nvSpPr>
        <p:spPr bwMode="auto">
          <a:xfrm>
            <a:off x="0" y="2971800"/>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199" name="Rectangle 23"/>
          <p:cNvSpPr>
            <a:spLocks noChangeArrowheads="1"/>
          </p:cNvSpPr>
          <p:nvPr/>
        </p:nvSpPr>
        <p:spPr bwMode="auto">
          <a:xfrm>
            <a:off x="0" y="3357563"/>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200" name="Rectangle 24"/>
          <p:cNvSpPr>
            <a:spLocks noChangeArrowheads="1"/>
          </p:cNvSpPr>
          <p:nvPr/>
        </p:nvSpPr>
        <p:spPr bwMode="auto">
          <a:xfrm>
            <a:off x="0" y="3348038"/>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201" name="Rectangle 25"/>
          <p:cNvSpPr>
            <a:spLocks noChangeArrowheads="1"/>
          </p:cNvSpPr>
          <p:nvPr/>
        </p:nvSpPr>
        <p:spPr bwMode="auto">
          <a:xfrm>
            <a:off x="0" y="3300413"/>
            <a:ext cx="9144000" cy="0"/>
          </a:xfrm>
          <a:prstGeom prst="rect">
            <a:avLst/>
          </a:prstGeom>
          <a:noFill/>
          <a:ln w="9525">
            <a:noFill/>
            <a:miter lim="800000"/>
            <a:headEnd/>
            <a:tailEnd/>
          </a:ln>
        </p:spPr>
        <p:txBody>
          <a:bodyPr wrap="none" anchor="ctr">
            <a:spAutoFit/>
          </a:bodyPr>
          <a:lstStyle/>
          <a:p>
            <a:pPr algn="ctr" eaLnBrk="0" hangingPunct="0"/>
            <a:endParaRPr lang="en-IN"/>
          </a:p>
        </p:txBody>
      </p:sp>
      <p:sp>
        <p:nvSpPr>
          <p:cNvPr id="7202" name="Rectangle 27"/>
          <p:cNvSpPr>
            <a:spLocks noChangeArrowheads="1"/>
          </p:cNvSpPr>
          <p:nvPr/>
        </p:nvSpPr>
        <p:spPr bwMode="auto">
          <a:xfrm>
            <a:off x="0" y="3309938"/>
            <a:ext cx="9144000" cy="0"/>
          </a:xfrm>
          <a:prstGeom prst="rect">
            <a:avLst/>
          </a:prstGeom>
          <a:noFill/>
          <a:ln w="9525">
            <a:noFill/>
            <a:miter lim="800000"/>
            <a:headEnd/>
            <a:tailEnd/>
          </a:ln>
        </p:spPr>
        <p:txBody>
          <a:bodyPr wrap="none" anchor="ctr">
            <a:spAutoFit/>
          </a:bodyPr>
          <a:lstStyle/>
          <a:p>
            <a:pPr algn="ctr" eaLnBrk="0" hangingPunct="0"/>
            <a:endParaRPr lang="en-IN"/>
          </a:p>
        </p:txBody>
      </p:sp>
      <p:graphicFrame>
        <p:nvGraphicFramePr>
          <p:cNvPr id="7174" name="Object 11"/>
          <p:cNvGraphicFramePr>
            <a:graphicFrameLocks noChangeAspect="1"/>
          </p:cNvGraphicFramePr>
          <p:nvPr>
            <p:extLst>
              <p:ext uri="{D42A27DB-BD31-4B8C-83A1-F6EECF244321}">
                <p14:modId xmlns:p14="http://schemas.microsoft.com/office/powerpoint/2010/main" val="3150653973"/>
              </p:ext>
            </p:extLst>
          </p:nvPr>
        </p:nvGraphicFramePr>
        <p:xfrm>
          <a:off x="592598" y="794004"/>
          <a:ext cx="395288" cy="359664"/>
        </p:xfrm>
        <a:graphic>
          <a:graphicData uri="http://schemas.openxmlformats.org/presentationml/2006/ole">
            <mc:AlternateContent xmlns:mc="http://schemas.openxmlformats.org/markup-compatibility/2006">
              <mc:Choice xmlns:v="urn:schemas-microsoft-com:vml" Requires="v">
                <p:oleObj spid="_x0000_s291480" name="Equation" r:id="rId3" imgW="241200" imgH="241200" progId="Equation.DSMT4">
                  <p:embed/>
                </p:oleObj>
              </mc:Choice>
              <mc:Fallback>
                <p:oleObj name="Equation" r:id="rId3" imgW="241200" imgH="241200" progId="Equation.DSMT4">
                  <p:embed/>
                  <p:pic>
                    <p:nvPicPr>
                      <p:cNvPr id="0" name="Object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598" y="794004"/>
                        <a:ext cx="395288" cy="359664"/>
                      </a:xfrm>
                      <a:prstGeom prst="rect">
                        <a:avLst/>
                      </a:prstGeom>
                      <a:noFill/>
                      <a:extLst/>
                    </p:spPr>
                  </p:pic>
                </p:oleObj>
              </mc:Fallback>
            </mc:AlternateContent>
          </a:graphicData>
        </a:graphic>
      </p:graphicFrame>
      <p:graphicFrame>
        <p:nvGraphicFramePr>
          <p:cNvPr id="7175" name="Object 12"/>
          <p:cNvGraphicFramePr>
            <a:graphicFrameLocks noChangeAspect="1"/>
          </p:cNvGraphicFramePr>
          <p:nvPr>
            <p:extLst>
              <p:ext uri="{D42A27DB-BD31-4B8C-83A1-F6EECF244321}">
                <p14:modId xmlns:p14="http://schemas.microsoft.com/office/powerpoint/2010/main" val="3544334643"/>
              </p:ext>
            </p:extLst>
          </p:nvPr>
        </p:nvGraphicFramePr>
        <p:xfrm>
          <a:off x="1828800" y="1171575"/>
          <a:ext cx="1331913" cy="390525"/>
        </p:xfrm>
        <a:graphic>
          <a:graphicData uri="http://schemas.openxmlformats.org/presentationml/2006/ole">
            <mc:AlternateContent xmlns:mc="http://schemas.openxmlformats.org/markup-compatibility/2006">
              <mc:Choice xmlns:v="urn:schemas-microsoft-com:vml" Requires="v">
                <p:oleObj spid="_x0000_s291481" name="Equation" r:id="rId5" imgW="812520" imgH="241200" progId="Equation.DSMT4">
                  <p:embed/>
                </p:oleObj>
              </mc:Choice>
              <mc:Fallback>
                <p:oleObj name="Equation" r:id="rId5" imgW="812520" imgH="241200" progId="Equation.DSMT4">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1171575"/>
                        <a:ext cx="1331913"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6" name="Object 13"/>
          <p:cNvGraphicFramePr>
            <a:graphicFrameLocks noChangeAspect="1"/>
          </p:cNvGraphicFramePr>
          <p:nvPr>
            <p:extLst>
              <p:ext uri="{D42A27DB-BD31-4B8C-83A1-F6EECF244321}">
                <p14:modId xmlns:p14="http://schemas.microsoft.com/office/powerpoint/2010/main" val="1195596477"/>
              </p:ext>
            </p:extLst>
          </p:nvPr>
        </p:nvGraphicFramePr>
        <p:xfrm>
          <a:off x="1001713" y="4398963"/>
          <a:ext cx="7067550" cy="923925"/>
        </p:xfrm>
        <a:graphic>
          <a:graphicData uri="http://schemas.openxmlformats.org/presentationml/2006/ole">
            <mc:AlternateContent xmlns:mc="http://schemas.openxmlformats.org/markup-compatibility/2006">
              <mc:Choice xmlns:v="urn:schemas-microsoft-com:vml" Requires="v">
                <p:oleObj spid="_x0000_s291482" name="Equation" r:id="rId7" imgW="3149280" imgH="355320" progId="Equation.DSMT4">
                  <p:embed/>
                </p:oleObj>
              </mc:Choice>
              <mc:Fallback>
                <p:oleObj name="Equation" r:id="rId7" imgW="3149280" imgH="355320" progId="Equation.DSMT4">
                  <p:embed/>
                  <p:pic>
                    <p:nvPicPr>
                      <p:cNvPr id="0" name="Object 13"/>
                      <p:cNvPicPr>
                        <a:picLocks noChangeAspect="1" noChangeArrowheads="1"/>
                      </p:cNvPicPr>
                      <p:nvPr/>
                    </p:nvPicPr>
                    <p:blipFill>
                      <a:blip r:embed="rId8"/>
                      <a:srcRect/>
                      <a:stretch>
                        <a:fillRect/>
                      </a:stretch>
                    </p:blipFill>
                    <p:spPr bwMode="auto">
                      <a:xfrm>
                        <a:off x="1001713" y="4398963"/>
                        <a:ext cx="7067550" cy="923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7" name="Object 14"/>
          <p:cNvGraphicFramePr>
            <a:graphicFrameLocks noChangeAspect="1"/>
          </p:cNvGraphicFramePr>
          <p:nvPr>
            <p:extLst>
              <p:ext uri="{D42A27DB-BD31-4B8C-83A1-F6EECF244321}">
                <p14:modId xmlns:p14="http://schemas.microsoft.com/office/powerpoint/2010/main" val="2328490828"/>
              </p:ext>
            </p:extLst>
          </p:nvPr>
        </p:nvGraphicFramePr>
        <p:xfrm>
          <a:off x="1143000" y="1993201"/>
          <a:ext cx="561975" cy="390525"/>
        </p:xfrm>
        <a:graphic>
          <a:graphicData uri="http://schemas.openxmlformats.org/presentationml/2006/ole">
            <mc:AlternateContent xmlns:mc="http://schemas.openxmlformats.org/markup-compatibility/2006">
              <mc:Choice xmlns:v="urn:schemas-microsoft-com:vml" Requires="v">
                <p:oleObj spid="_x0000_s291483" name="Equation" r:id="rId9" imgW="342720" imgH="241200" progId="Equation.DSMT4">
                  <p:embed/>
                </p:oleObj>
              </mc:Choice>
              <mc:Fallback>
                <p:oleObj name="Equation" r:id="rId9" imgW="342720" imgH="241200" progId="Equation.DSMT4">
                  <p:embed/>
                  <p:pic>
                    <p:nvPicPr>
                      <p:cNvPr id="0"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1993201"/>
                        <a:ext cx="56197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1250" name="Group 2"/>
          <p:cNvGraphicFramePr>
            <a:graphicFrameLocks noGrp="1"/>
          </p:cNvGraphicFramePr>
          <p:nvPr/>
        </p:nvGraphicFramePr>
        <p:xfrm>
          <a:off x="304800" y="304800"/>
          <a:ext cx="8610600" cy="6324600"/>
        </p:xfrm>
        <a:graphic>
          <a:graphicData uri="http://schemas.openxmlformats.org/drawingml/2006/table">
            <a:tbl>
              <a:tblPr/>
              <a:tblGrid>
                <a:gridCol w="8610600"/>
              </a:tblGrid>
              <a:tr h="6324600">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1" i="0" u="none" strike="noStrike" cap="none" normalizeH="0" baseline="0" smtClean="0">
                          <a:ln>
                            <a:noFill/>
                          </a:ln>
                          <a:solidFill>
                            <a:srgbClr val="000099"/>
                          </a:solidFill>
                          <a:effectLst/>
                          <a:latin typeface="Times New Roman" pitchFamily="18" charset="0"/>
                        </a:rPr>
                        <a:t>CST Continued…</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en-US" sz="2200" b="0" i="0" u="none" strike="noStrike" cap="none" normalizeH="0" baseline="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200" b="1" i="0" u="none" strike="noStrike" cap="none" normalizeH="0" baseline="0" smtClean="0">
                          <a:ln>
                            <a:noFill/>
                          </a:ln>
                          <a:solidFill>
                            <a:schemeClr val="tx1"/>
                          </a:solidFill>
                          <a:effectLst/>
                          <a:latin typeface="Times New Roman" pitchFamily="18" charset="0"/>
                        </a:rPr>
                        <a:t>Heaviside function</a:t>
                      </a:r>
                      <a:r>
                        <a:rPr kumimoji="0" lang="en-US" sz="2200" b="0" i="0" u="none" strike="noStrike" cap="none" normalizeH="0" baseline="0" smtClean="0">
                          <a:ln>
                            <a:noFill/>
                          </a:ln>
                          <a:solidFill>
                            <a:schemeClr val="tx1"/>
                          </a:solidFill>
                          <a:effectLst/>
                          <a:latin typeface="Times New Roman" pitchFamily="18" charset="0"/>
                        </a:rPr>
                        <a:t>:  An alternative to Kernal K</a:t>
                      </a:r>
                      <a:r>
                        <a:rPr kumimoji="0" lang="en-US" sz="2200" b="0" i="0" u="none" strike="noStrike" cap="none" normalizeH="0" baseline="-25000" smtClean="0">
                          <a:ln>
                            <a:noFill/>
                          </a:ln>
                          <a:solidFill>
                            <a:schemeClr val="tx1"/>
                          </a:solidFill>
                          <a:effectLst/>
                          <a:latin typeface="Times New Roman" pitchFamily="18" charset="0"/>
                        </a:rPr>
                        <a:t>8</a:t>
                      </a:r>
                      <a:r>
                        <a:rPr kumimoji="0" lang="en-US" sz="2200" b="0" i="0" u="none" strike="noStrike" cap="none" normalizeH="0" baseline="0" smtClean="0">
                          <a:ln>
                            <a:noFill/>
                          </a:ln>
                          <a:solidFill>
                            <a:schemeClr val="tx1"/>
                          </a:solidFill>
                          <a:effectLst/>
                          <a:latin typeface="Times New Roman" pitchFamily="18" charset="0"/>
                        </a:rPr>
                        <a:t> smoothening in       CLSVOF.</a:t>
                      </a:r>
                    </a:p>
                    <a:p>
                      <a:pPr marL="533400" marR="0" lvl="0" indent="-533400" algn="l" defTabSz="914400" rtl="0" eaLnBrk="1" fontAlgn="base" latinLnBrk="0" hangingPunct="1">
                        <a:lnSpc>
                          <a:spcPct val="100000"/>
                        </a:lnSpc>
                        <a:spcBef>
                          <a:spcPct val="20000"/>
                        </a:spcBef>
                        <a:spcAft>
                          <a:spcPct val="0"/>
                        </a:spcAft>
                        <a:buClrTx/>
                        <a:buSzTx/>
                        <a:buFontTx/>
                        <a:buChar char="•"/>
                        <a:tabLst/>
                      </a:pPr>
                      <a:endParaRPr kumimoji="0" lang="en-US" sz="2200" b="0" i="0" u="none" strike="noStrike" cap="none" normalizeH="0" baseline="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endParaRPr kumimoji="0" lang="en-US" sz="2200" b="0" i="0" u="none" strike="noStrike" cap="none" normalizeH="0" baseline="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200" b="0" i="0" u="none" strike="noStrike" cap="none" normalizeH="0" baseline="0" smtClean="0">
                          <a:ln>
                            <a:noFill/>
                          </a:ln>
                          <a:solidFill>
                            <a:schemeClr val="tx1"/>
                          </a:solidFill>
                          <a:effectLst/>
                          <a:latin typeface="Times New Roman" pitchFamily="18" charset="0"/>
                        </a:rPr>
                        <a:t> </a:t>
                      </a:r>
                    </a:p>
                    <a:p>
                      <a:pPr marL="533400" marR="0" lvl="0" indent="-533400" algn="l" defTabSz="914400" rtl="0" eaLnBrk="1" fontAlgn="base" latinLnBrk="0" hangingPunct="1">
                        <a:lnSpc>
                          <a:spcPct val="100000"/>
                        </a:lnSpc>
                        <a:spcBef>
                          <a:spcPct val="20000"/>
                        </a:spcBef>
                        <a:spcAft>
                          <a:spcPct val="0"/>
                        </a:spcAft>
                        <a:buClrTx/>
                        <a:buSzTx/>
                        <a:buFontTx/>
                        <a:buChar char="•"/>
                        <a:tabLst/>
                      </a:pPr>
                      <a:endParaRPr kumimoji="0" lang="en-US" sz="2200" b="0" i="0" u="none" strike="noStrike" cap="none" normalizeH="0" baseline="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endParaRPr kumimoji="0" lang="en-US" sz="2200" b="0" i="0" u="none" strike="noStrike" cap="none" normalizeH="0" baseline="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200" b="0" i="0" u="none" strike="noStrike" cap="none" normalizeH="0" baseline="0" smtClean="0">
                          <a:ln>
                            <a:noFill/>
                          </a:ln>
                          <a:solidFill>
                            <a:schemeClr val="tx1"/>
                          </a:solidFill>
                          <a:effectLst/>
                          <a:latin typeface="Times New Roman" pitchFamily="18" charset="0"/>
                        </a:rPr>
                        <a:t>Smoothened density and viscosity field: </a:t>
                      </a:r>
                    </a:p>
                    <a:p>
                      <a:pPr marL="533400" marR="0" lvl="0" indent="-533400" algn="l" defTabSz="914400" rtl="0" eaLnBrk="1" fontAlgn="base" latinLnBrk="0" hangingPunct="1">
                        <a:lnSpc>
                          <a:spcPct val="100000"/>
                        </a:lnSpc>
                        <a:spcBef>
                          <a:spcPct val="20000"/>
                        </a:spcBef>
                        <a:spcAft>
                          <a:spcPct val="0"/>
                        </a:spcAft>
                        <a:buClrTx/>
                        <a:buSzTx/>
                        <a:buFontTx/>
                        <a:buChar char="•"/>
                        <a:tabLst/>
                      </a:pPr>
                      <a:endParaRPr kumimoji="0" lang="en-US" sz="2200" b="0" i="0" u="none" strike="noStrike" cap="none" normalizeH="0" baseline="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endParaRPr kumimoji="0" lang="en-US" sz="2200" b="0" i="0" u="none" strike="noStrike" cap="none" normalizeH="0" baseline="0" smtClean="0">
                        <a:ln>
                          <a:noFill/>
                        </a:ln>
                        <a:solidFill>
                          <a:schemeClr val="tx1"/>
                        </a:solidFill>
                        <a:effectLst/>
                        <a:latin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81261" name="Object 13"/>
          <p:cNvGraphicFramePr>
            <a:graphicFrameLocks noChangeAspect="1"/>
          </p:cNvGraphicFramePr>
          <p:nvPr/>
        </p:nvGraphicFramePr>
        <p:xfrm>
          <a:off x="1522413" y="1965325"/>
          <a:ext cx="6111875" cy="1890713"/>
        </p:xfrm>
        <a:graphic>
          <a:graphicData uri="http://schemas.openxmlformats.org/presentationml/2006/ole">
            <mc:AlternateContent xmlns:mc="http://schemas.openxmlformats.org/markup-compatibility/2006">
              <mc:Choice xmlns:v="urn:schemas-microsoft-com:vml" Requires="v">
                <p:oleObj spid="_x0000_s181432" name="Equation" r:id="rId3" imgW="4762440" imgH="1473120" progId="Equation.DSMT4">
                  <p:embed/>
                </p:oleObj>
              </mc:Choice>
              <mc:Fallback>
                <p:oleObj name="Equation" r:id="rId3" imgW="4762440" imgH="147312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413" y="1965325"/>
                        <a:ext cx="6111875" cy="1890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1262" name="Object 14"/>
          <p:cNvGraphicFramePr>
            <a:graphicFrameLocks noChangeAspect="1"/>
          </p:cNvGraphicFramePr>
          <p:nvPr/>
        </p:nvGraphicFramePr>
        <p:xfrm>
          <a:off x="1905000" y="4572000"/>
          <a:ext cx="3657600" cy="946150"/>
        </p:xfrm>
        <a:graphic>
          <a:graphicData uri="http://schemas.openxmlformats.org/presentationml/2006/ole">
            <mc:AlternateContent xmlns:mc="http://schemas.openxmlformats.org/markup-compatibility/2006">
              <mc:Choice xmlns:v="urn:schemas-microsoft-com:vml" Requires="v">
                <p:oleObj spid="_x0000_s181433" name="Equation" r:id="rId5" imgW="3238200" imgH="838080" progId="Equation.DSMT4">
                  <p:embed/>
                </p:oleObj>
              </mc:Choice>
              <mc:Fallback>
                <p:oleObj name="Equation" r:id="rId5" imgW="3238200" imgH="83808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572000"/>
                        <a:ext cx="3657600" cy="946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690526"/>
            <a:ext cx="8534400" cy="792163"/>
          </a:xfrm>
        </p:spPr>
        <p:txBody>
          <a:bodyPr/>
          <a:lstStyle/>
          <a:p>
            <a:pPr>
              <a:defRPr/>
            </a:pPr>
            <a:r>
              <a:rPr lang="en-US" sz="2800" u="sng" dirty="0">
                <a:solidFill>
                  <a:schemeClr val="hlink"/>
                </a:solidFill>
                <a:latin typeface="Times New Roman" pitchFamily="18" charset="0"/>
              </a:rPr>
              <a:t>IMPACT OF LIQUID DROP ON LIQUID</a:t>
            </a:r>
            <a:r>
              <a:rPr lang="en-US" sz="2800" u="sng" dirty="0">
                <a:latin typeface="Times New Roman" pitchFamily="18" charset="0"/>
              </a:rPr>
              <a:t> </a:t>
            </a:r>
            <a:r>
              <a:rPr lang="en-US" sz="2800" u="sng" dirty="0">
                <a:solidFill>
                  <a:schemeClr val="hlink"/>
                </a:solidFill>
                <a:latin typeface="Times New Roman" pitchFamily="18" charset="0"/>
              </a:rPr>
              <a:t>AND SOLID</a:t>
            </a:r>
          </a:p>
        </p:txBody>
      </p:sp>
      <p:pic>
        <p:nvPicPr>
          <p:cNvPr id="78851" name="Picture 3" descr="rainsplash_drop_800"/>
          <p:cNvPicPr>
            <a:picLocks noChangeAspect="1" noChangeArrowheads="1"/>
          </p:cNvPicPr>
          <p:nvPr/>
        </p:nvPicPr>
        <p:blipFill>
          <a:blip r:embed="rId3" cstate="print"/>
          <a:srcRect/>
          <a:stretch>
            <a:fillRect/>
          </a:stretch>
        </p:blipFill>
        <p:spPr bwMode="auto">
          <a:xfrm>
            <a:off x="0" y="1527676"/>
            <a:ext cx="3052763" cy="24415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8852" name="Text Box 4"/>
          <p:cNvSpPr txBox="1">
            <a:spLocks noChangeArrowheads="1"/>
          </p:cNvSpPr>
          <p:nvPr/>
        </p:nvSpPr>
        <p:spPr bwMode="auto">
          <a:xfrm>
            <a:off x="914400" y="3966076"/>
            <a:ext cx="1211263" cy="304800"/>
          </a:xfrm>
          <a:prstGeom prst="rect">
            <a:avLst/>
          </a:prstGeom>
          <a:noFill/>
          <a:ln w="9525">
            <a:noFill/>
            <a:miter lim="800000"/>
            <a:headEnd/>
            <a:tailEnd/>
          </a:ln>
        </p:spPr>
        <p:txBody>
          <a:bodyPr wrap="none">
            <a:spAutoFit/>
          </a:bodyPr>
          <a:lstStyle/>
          <a:p>
            <a:r>
              <a:rPr lang="en-US" sz="1400" b="1" u="sng">
                <a:latin typeface="Times New Roman" pitchFamily="18" charset="0"/>
              </a:rPr>
              <a:t>SPLASHING</a:t>
            </a:r>
          </a:p>
        </p:txBody>
      </p:sp>
      <p:pic>
        <p:nvPicPr>
          <p:cNvPr id="78853" name="Picture 5" descr="Image:Water droplet blue bg05.jpg">
            <a:hlinkClick r:id="rId4"/>
          </p:cNvPr>
          <p:cNvPicPr>
            <a:picLocks noChangeAspect="1" noChangeArrowheads="1"/>
          </p:cNvPicPr>
          <p:nvPr/>
        </p:nvPicPr>
        <p:blipFill>
          <a:blip r:embed="rId5" cstate="print"/>
          <a:srcRect/>
          <a:stretch>
            <a:fillRect/>
          </a:stretch>
        </p:blipFill>
        <p:spPr bwMode="auto">
          <a:xfrm>
            <a:off x="5495925" y="1527676"/>
            <a:ext cx="3648075" cy="24352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78854" name="Text Box 6"/>
          <p:cNvSpPr txBox="1">
            <a:spLocks noChangeArrowheads="1"/>
          </p:cNvSpPr>
          <p:nvPr/>
        </p:nvSpPr>
        <p:spPr bwMode="auto">
          <a:xfrm>
            <a:off x="6553200" y="3966076"/>
            <a:ext cx="1539875" cy="304800"/>
          </a:xfrm>
          <a:prstGeom prst="rect">
            <a:avLst/>
          </a:prstGeom>
          <a:noFill/>
          <a:ln w="9525">
            <a:noFill/>
            <a:miter lim="800000"/>
            <a:headEnd/>
            <a:tailEnd/>
          </a:ln>
        </p:spPr>
        <p:txBody>
          <a:bodyPr wrap="none">
            <a:spAutoFit/>
          </a:bodyPr>
          <a:lstStyle/>
          <a:p>
            <a:r>
              <a:rPr lang="en-US" sz="1400" b="1" u="sng">
                <a:latin typeface="Times New Roman" pitchFamily="18" charset="0"/>
              </a:rPr>
              <a:t>COALESCENCE</a:t>
            </a:r>
          </a:p>
        </p:txBody>
      </p:sp>
      <p:pic>
        <p:nvPicPr>
          <p:cNvPr id="78855" name="Picture 7" descr="fig1ab"/>
          <p:cNvPicPr>
            <a:picLocks noChangeAspect="1" noChangeArrowheads="1"/>
          </p:cNvPicPr>
          <p:nvPr/>
        </p:nvPicPr>
        <p:blipFill>
          <a:blip r:embed="rId6" cstate="print"/>
          <a:srcRect/>
          <a:stretch>
            <a:fillRect/>
          </a:stretch>
        </p:blipFill>
        <p:spPr bwMode="auto">
          <a:xfrm>
            <a:off x="1524000" y="4370889"/>
            <a:ext cx="5795963" cy="2185987"/>
          </a:xfrm>
          <a:prstGeom prst="rect">
            <a:avLst/>
          </a:prstGeom>
          <a:noFill/>
          <a:ln w="9525">
            <a:noFill/>
            <a:miter lim="800000"/>
            <a:headEnd/>
            <a:tailEnd/>
          </a:ln>
        </p:spPr>
      </p:pic>
      <p:sp>
        <p:nvSpPr>
          <p:cNvPr id="78856" name="Text Box 8"/>
          <p:cNvSpPr txBox="1">
            <a:spLocks noChangeArrowheads="1"/>
          </p:cNvSpPr>
          <p:nvPr/>
        </p:nvSpPr>
        <p:spPr bwMode="auto">
          <a:xfrm>
            <a:off x="2209800" y="6556876"/>
            <a:ext cx="1479550" cy="304800"/>
          </a:xfrm>
          <a:prstGeom prst="rect">
            <a:avLst/>
          </a:prstGeom>
          <a:noFill/>
          <a:ln w="9525">
            <a:noFill/>
            <a:miter lim="800000"/>
            <a:headEnd/>
            <a:tailEnd/>
          </a:ln>
        </p:spPr>
        <p:txBody>
          <a:bodyPr wrap="none">
            <a:spAutoFit/>
          </a:bodyPr>
          <a:lstStyle/>
          <a:p>
            <a:r>
              <a:rPr lang="en-US" sz="1400" b="1" u="sng">
                <a:latin typeface="Times New Roman" pitchFamily="18" charset="0"/>
              </a:rPr>
              <a:t>HYDROPHILIC</a:t>
            </a:r>
          </a:p>
        </p:txBody>
      </p:sp>
      <p:sp>
        <p:nvSpPr>
          <p:cNvPr id="78857" name="Text Box 9"/>
          <p:cNvSpPr txBox="1">
            <a:spLocks noChangeArrowheads="1"/>
          </p:cNvSpPr>
          <p:nvPr/>
        </p:nvSpPr>
        <p:spPr bwMode="auto">
          <a:xfrm>
            <a:off x="5157788" y="6556876"/>
            <a:ext cx="1547812" cy="304800"/>
          </a:xfrm>
          <a:prstGeom prst="rect">
            <a:avLst/>
          </a:prstGeom>
          <a:noFill/>
          <a:ln w="9525">
            <a:noFill/>
            <a:miter lim="800000"/>
            <a:headEnd/>
            <a:tailEnd/>
          </a:ln>
        </p:spPr>
        <p:txBody>
          <a:bodyPr wrap="none">
            <a:spAutoFit/>
          </a:bodyPr>
          <a:lstStyle/>
          <a:p>
            <a:r>
              <a:rPr lang="en-US" sz="1400" b="1" u="sng">
                <a:latin typeface="Times New Roman" pitchFamily="18" charset="0"/>
              </a:rPr>
              <a:t>HYDROPHOBIC</a:t>
            </a:r>
          </a:p>
        </p:txBody>
      </p:sp>
      <p:pic>
        <p:nvPicPr>
          <p:cNvPr id="78858" name="Picture 10"/>
          <p:cNvPicPr preferRelativeResize="0">
            <a:picLocks noGrp="1" noChangeArrowheads="1"/>
          </p:cNvPicPr>
          <p:nvPr>
            <p:ph type="body" idx="1"/>
          </p:nvPr>
        </p:nvPicPr>
        <p:blipFill>
          <a:blip r:embed="rId7" cstate="print"/>
          <a:srcRect/>
          <a:stretch>
            <a:fillRect/>
          </a:stretch>
        </p:blipFill>
        <p:spPr>
          <a:xfrm>
            <a:off x="2895600" y="1527676"/>
            <a:ext cx="2803525" cy="2438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slow">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800" name="Group 32"/>
          <p:cNvGraphicFramePr>
            <a:graphicFrameLocks noGrp="1"/>
          </p:cNvGraphicFramePr>
          <p:nvPr/>
        </p:nvGraphicFramePr>
        <p:xfrm>
          <a:off x="304800" y="152400"/>
          <a:ext cx="8610600" cy="6324600"/>
        </p:xfrm>
        <a:graphic>
          <a:graphicData uri="http://schemas.openxmlformats.org/drawingml/2006/table">
            <a:tbl>
              <a:tblPr/>
              <a:tblGrid>
                <a:gridCol w="8610600"/>
              </a:tblGrid>
              <a:tr h="6324600">
                <a:tc>
                  <a:txBody>
                    <a:bodyPr/>
                    <a:lstStyle/>
                    <a:p>
                      <a:pPr marL="533400" marR="0" lvl="0" indent="-533400" algn="ctr" defTabSz="914400" rtl="0" eaLnBrk="1" fontAlgn="base" latinLnBrk="0" hangingPunct="1">
                        <a:lnSpc>
                          <a:spcPct val="100000"/>
                        </a:lnSpc>
                        <a:spcBef>
                          <a:spcPct val="20000"/>
                        </a:spcBef>
                        <a:spcAft>
                          <a:spcPct val="0"/>
                        </a:spcAft>
                        <a:buClrTx/>
                        <a:buSzTx/>
                        <a:buFontTx/>
                        <a:buNone/>
                        <a:tabLst/>
                      </a:pPr>
                      <a:r>
                        <a:rPr kumimoji="0" lang="en-US" sz="4000" b="1" i="0" u="none" strike="noStrike" cap="none" normalizeH="0" baseline="0" dirty="0" smtClean="0">
                          <a:ln>
                            <a:noFill/>
                          </a:ln>
                          <a:solidFill>
                            <a:srgbClr val="002060"/>
                          </a:solidFill>
                          <a:effectLst/>
                          <a:latin typeface="Times New Roman" pitchFamily="18" charset="0"/>
                        </a:rPr>
                        <a:t>Solution Technique</a:t>
                      </a: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rgbClr val="000099"/>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
                          <a:schemeClr val="tx1"/>
                        </a:buClr>
                        <a:buSzTx/>
                        <a:buFont typeface="Wingdings" pitchFamily="2" charset="2"/>
                        <a:buChar char="Ø"/>
                        <a:tabLst/>
                      </a:pPr>
                      <a:r>
                        <a:rPr kumimoji="0" lang="en-US" sz="2000" b="0" i="0" u="none" strike="noStrike" cap="none" normalizeH="0" baseline="0" dirty="0" smtClean="0">
                          <a:ln>
                            <a:noFill/>
                          </a:ln>
                          <a:solidFill>
                            <a:schemeClr val="tx1"/>
                          </a:solidFill>
                          <a:effectLst/>
                          <a:latin typeface="Times New Roman" pitchFamily="18" charset="0"/>
                        </a:rPr>
                        <a:t>Staggered grid arrangement</a:t>
                      </a:r>
                    </a:p>
                    <a:p>
                      <a:pPr marL="533400" marR="0" lvl="0" indent="-533400" algn="l" defTabSz="914400" rtl="0" eaLnBrk="1" fontAlgn="base" latinLnBrk="0" hangingPunct="1">
                        <a:lnSpc>
                          <a:spcPct val="100000"/>
                        </a:lnSpc>
                        <a:spcBef>
                          <a:spcPct val="20000"/>
                        </a:spcBef>
                        <a:spcAft>
                          <a:spcPct val="0"/>
                        </a:spcAft>
                        <a:buClr>
                          <a:schemeClr val="tx1"/>
                        </a:buClr>
                        <a:buSzTx/>
                        <a:buFont typeface="Wingdings" pitchFamily="2" charset="2"/>
                        <a:buChar char="Ø"/>
                        <a:tabLst/>
                      </a:pPr>
                      <a:r>
                        <a:rPr kumimoji="0" lang="en-US" sz="2000" b="0" i="0" u="none" strike="noStrike" cap="none" normalizeH="0" baseline="0" dirty="0" smtClean="0">
                          <a:ln>
                            <a:noFill/>
                          </a:ln>
                          <a:solidFill>
                            <a:schemeClr val="tx1"/>
                          </a:solidFill>
                          <a:effectLst/>
                          <a:latin typeface="Times New Roman" pitchFamily="18" charset="0"/>
                        </a:rPr>
                        <a:t>Uniform grid spacing</a:t>
                      </a:r>
                    </a:p>
                    <a:p>
                      <a:pPr marL="533400" marR="0" lvl="0" indent="-533400" algn="l" defTabSz="914400" rtl="0" eaLnBrk="1" fontAlgn="base" latinLnBrk="0" hangingPunct="1">
                        <a:lnSpc>
                          <a:spcPct val="100000"/>
                        </a:lnSpc>
                        <a:spcBef>
                          <a:spcPct val="20000"/>
                        </a:spcBef>
                        <a:spcAft>
                          <a:spcPct val="0"/>
                        </a:spcAft>
                        <a:buClr>
                          <a:schemeClr val="tx1"/>
                        </a:buClr>
                        <a:buSzTx/>
                        <a:buFont typeface="Wingdings" pitchFamily="2" charset="2"/>
                        <a:buChar char="Ø"/>
                        <a:tabLst/>
                      </a:pPr>
                      <a:r>
                        <a:rPr kumimoji="0" lang="en-US" sz="2000" b="0" i="0" u="none" strike="noStrike" cap="none" normalizeH="0" baseline="0" dirty="0" smtClean="0">
                          <a:ln>
                            <a:noFill/>
                          </a:ln>
                          <a:solidFill>
                            <a:srgbClr val="002060"/>
                          </a:solidFill>
                          <a:effectLst/>
                          <a:latin typeface="Times New Roman" pitchFamily="18" charset="0"/>
                        </a:rPr>
                        <a:t>FINITE DIFFERENCE </a:t>
                      </a:r>
                      <a:r>
                        <a:rPr kumimoji="0" lang="en-US" sz="2000" b="0" i="0" u="none" strike="noStrike" cap="none" normalizeH="0" baseline="0" dirty="0" smtClean="0">
                          <a:ln>
                            <a:noFill/>
                          </a:ln>
                          <a:solidFill>
                            <a:schemeClr val="tx1"/>
                          </a:solidFill>
                          <a:effectLst/>
                          <a:latin typeface="Times New Roman" pitchFamily="18" charset="0"/>
                        </a:rPr>
                        <a:t>discretization scheme</a:t>
                      </a:r>
                    </a:p>
                    <a:p>
                      <a:pPr marL="533400" marR="0" lvl="0" indent="-533400" algn="l" defTabSz="914400" rtl="0" eaLnBrk="1" fontAlgn="base" latinLnBrk="0" hangingPunct="1">
                        <a:lnSpc>
                          <a:spcPct val="100000"/>
                        </a:lnSpc>
                        <a:spcBef>
                          <a:spcPct val="20000"/>
                        </a:spcBef>
                        <a:spcAft>
                          <a:spcPct val="0"/>
                        </a:spcAft>
                        <a:buClr>
                          <a:schemeClr val="tx1"/>
                        </a:buClr>
                        <a:buSzTx/>
                        <a:buFont typeface="Wingdings" pitchFamily="2" charset="2"/>
                        <a:buChar char="Ø"/>
                        <a:tabLst/>
                      </a:pPr>
                      <a:r>
                        <a:rPr kumimoji="0" lang="en-US" sz="2000" b="0" i="0" u="none" strike="noStrike" cap="none" normalizeH="0" baseline="0" dirty="0" smtClean="0">
                          <a:ln>
                            <a:noFill/>
                          </a:ln>
                          <a:solidFill>
                            <a:schemeClr val="tx1"/>
                          </a:solidFill>
                          <a:effectLst/>
                          <a:latin typeface="Times New Roman" pitchFamily="18" charset="0"/>
                        </a:rPr>
                        <a:t>Convective terms in momentum equation are discretized by</a:t>
                      </a:r>
                      <a:r>
                        <a:rPr kumimoji="0" lang="en-US" sz="2000" b="0" i="0" u="none" strike="noStrike" cap="none" normalizeH="0" baseline="0" dirty="0" smtClean="0">
                          <a:ln>
                            <a:noFill/>
                          </a:ln>
                          <a:solidFill>
                            <a:srgbClr val="660033"/>
                          </a:solidFill>
                          <a:effectLst/>
                          <a:latin typeface="Times New Roman" pitchFamily="18" charset="0"/>
                        </a:rPr>
                        <a:t> </a:t>
                      </a:r>
                      <a:r>
                        <a:rPr kumimoji="0" lang="en-US" sz="2000" b="0" i="0" u="none" strike="noStrike" cap="none" normalizeH="0" baseline="0" dirty="0" smtClean="0">
                          <a:ln>
                            <a:noFill/>
                          </a:ln>
                          <a:solidFill>
                            <a:srgbClr val="002060"/>
                          </a:solidFill>
                          <a:effectLst/>
                          <a:latin typeface="Times New Roman" pitchFamily="18" charset="0"/>
                        </a:rPr>
                        <a:t>ENO SCHEME. </a:t>
                      </a:r>
                      <a:r>
                        <a:rPr kumimoji="0" lang="en-US" sz="2000" b="0" i="0" u="none" strike="noStrike" cap="none" normalizeH="0" baseline="0" dirty="0" smtClean="0">
                          <a:ln>
                            <a:noFill/>
                          </a:ln>
                          <a:solidFill>
                            <a:schemeClr val="tx1"/>
                          </a:solidFill>
                          <a:effectLst/>
                          <a:latin typeface="Times New Roman" pitchFamily="18" charset="0"/>
                        </a:rPr>
                        <a:t>All other space derivatives are </a:t>
                      </a:r>
                      <a:r>
                        <a:rPr kumimoji="0" lang="en-US" sz="2000" b="0" i="0" u="none" strike="noStrike" cap="none" normalizeH="0" baseline="0" dirty="0" smtClean="0">
                          <a:ln>
                            <a:noFill/>
                          </a:ln>
                          <a:solidFill>
                            <a:srgbClr val="002060"/>
                          </a:solidFill>
                          <a:effectLst/>
                          <a:latin typeface="Times New Roman" pitchFamily="18" charset="0"/>
                        </a:rPr>
                        <a:t>CENTRAL SCHEME.</a:t>
                      </a:r>
                    </a:p>
                    <a:p>
                      <a:pPr marL="533400" marR="0" lvl="0" indent="-533400" algn="l" defTabSz="914400" rtl="0" eaLnBrk="1" fontAlgn="base" latinLnBrk="0" hangingPunct="1">
                        <a:lnSpc>
                          <a:spcPct val="100000"/>
                        </a:lnSpc>
                        <a:spcBef>
                          <a:spcPct val="20000"/>
                        </a:spcBef>
                        <a:spcAft>
                          <a:spcPct val="0"/>
                        </a:spcAft>
                        <a:buClr>
                          <a:schemeClr val="tx1"/>
                        </a:buClr>
                        <a:buSzTx/>
                        <a:buFont typeface="Wingdings" pitchFamily="2" charset="2"/>
                        <a:buChar char="Ø"/>
                        <a:tabLst/>
                      </a:pPr>
                      <a:r>
                        <a:rPr kumimoji="0" lang="en-US" sz="2000" b="0" i="0" u="none" strike="noStrike" cap="none" normalizeH="0" baseline="0" dirty="0" smtClean="0">
                          <a:ln>
                            <a:noFill/>
                          </a:ln>
                          <a:solidFill>
                            <a:schemeClr val="tx1"/>
                          </a:solidFill>
                          <a:effectLst/>
                          <a:latin typeface="Times New Roman" pitchFamily="18" charset="0"/>
                        </a:rPr>
                        <a:t>Pressure equation is solved by an iterative method based on preconditioned conjugate gradient </a:t>
                      </a:r>
                      <a:r>
                        <a:rPr kumimoji="0" lang="en-US" sz="2000" b="0" i="0" u="none" strike="noStrike" cap="none" normalizeH="0" baseline="0" dirty="0" smtClean="0">
                          <a:ln>
                            <a:noFill/>
                          </a:ln>
                          <a:solidFill>
                            <a:srgbClr val="002060"/>
                          </a:solidFill>
                          <a:effectLst/>
                          <a:latin typeface="Times New Roman" pitchFamily="18" charset="0"/>
                        </a:rPr>
                        <a:t>BI-CGSTAB</a:t>
                      </a:r>
                      <a:r>
                        <a:rPr kumimoji="0" lang="en-US" sz="2000" b="0" i="0" u="none" strike="noStrike" cap="none" normalizeH="0" baseline="0" dirty="0" smtClean="0">
                          <a:ln>
                            <a:noFill/>
                          </a:ln>
                          <a:solidFill>
                            <a:schemeClr val="tx1"/>
                          </a:solidFill>
                          <a:effectLst/>
                          <a:latin typeface="Times New Roman" pitchFamily="18" charset="0"/>
                        </a:rPr>
                        <a:t> scheme.</a:t>
                      </a:r>
                    </a:p>
                    <a:p>
                      <a:pPr marL="533400" marR="0" lvl="0" indent="-533400" algn="l" defTabSz="914400" rtl="0" eaLnBrk="1" fontAlgn="base" latinLnBrk="0" hangingPunct="1">
                        <a:lnSpc>
                          <a:spcPct val="100000"/>
                        </a:lnSpc>
                        <a:spcBef>
                          <a:spcPct val="20000"/>
                        </a:spcBef>
                        <a:spcAft>
                          <a:spcPct val="0"/>
                        </a:spcAft>
                        <a:buClr>
                          <a:schemeClr val="tx1"/>
                        </a:buClr>
                        <a:buSzTx/>
                        <a:buFont typeface="Wingdings" pitchFamily="2" charset="2"/>
                        <a:buChar char="Ø"/>
                        <a:tabLst/>
                        <a:defRPr/>
                      </a:pPr>
                      <a:r>
                        <a:rPr lang="en-US" sz="2000" dirty="0" smtClean="0">
                          <a:latin typeface="Times New Roman" pitchFamily="18" charset="0"/>
                          <a:cs typeface="Times New Roman" pitchFamily="18" charset="0"/>
                        </a:rPr>
                        <a:t>The numerical scheme is based on </a:t>
                      </a:r>
                      <a:r>
                        <a:rPr lang="en-US" sz="2000" dirty="0" smtClean="0">
                          <a:solidFill>
                            <a:srgbClr val="002060"/>
                          </a:solidFill>
                          <a:latin typeface="Times New Roman" pitchFamily="18" charset="0"/>
                          <a:cs typeface="Times New Roman" pitchFamily="18" charset="0"/>
                        </a:rPr>
                        <a:t>EXPLIXIT</a:t>
                      </a:r>
                      <a:r>
                        <a:rPr lang="en-US" sz="2000" baseline="0" dirty="0" smtClean="0">
                          <a:solidFill>
                            <a:srgbClr val="002060"/>
                          </a:solidFill>
                          <a:latin typeface="Times New Roman" pitchFamily="18" charset="0"/>
                          <a:cs typeface="Times New Roman" pitchFamily="18" charset="0"/>
                        </a:rPr>
                        <a:t> TIME ADVANCEMENT</a:t>
                      </a:r>
                      <a:r>
                        <a:rPr lang="en-US" sz="2000" dirty="0" smtClean="0">
                          <a:latin typeface="Times New Roman" pitchFamily="18" charset="0"/>
                          <a:cs typeface="Times New Roman" pitchFamily="18" charset="0"/>
                        </a:rPr>
                        <a:t>.</a:t>
                      </a:r>
                      <a:endParaRPr kumimoji="0" lang="en-US" sz="2000" b="0" i="0" u="none" strike="noStrike" cap="none" normalizeH="0" baseline="0" dirty="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
                          <a:schemeClr val="tx1"/>
                        </a:buClr>
                        <a:buSzTx/>
                        <a:buFont typeface="Wingdings" pitchFamily="2" charset="2"/>
                        <a:buChar char="Ø"/>
                        <a:tabLst/>
                      </a:pPr>
                      <a:r>
                        <a:rPr kumimoji="0" lang="en-US" sz="2000" b="0" i="0" u="none" strike="noStrike" cap="none" normalizeH="0" baseline="0" dirty="0" smtClean="0">
                          <a:ln>
                            <a:noFill/>
                          </a:ln>
                          <a:solidFill>
                            <a:schemeClr val="tx1"/>
                          </a:solidFill>
                          <a:effectLst/>
                          <a:latin typeface="Times New Roman" pitchFamily="18" charset="0"/>
                        </a:rPr>
                        <a:t>Based on the velocity field at the new time step, a </a:t>
                      </a:r>
                      <a:r>
                        <a:rPr kumimoji="0" lang="en-US" sz="2000" b="0" i="0" u="none" strike="noStrike" cap="none" normalizeH="0" baseline="0" dirty="0" smtClean="0">
                          <a:ln>
                            <a:noFill/>
                          </a:ln>
                          <a:solidFill>
                            <a:srgbClr val="002060"/>
                          </a:solidFill>
                          <a:effectLst/>
                          <a:latin typeface="Times New Roman" pitchFamily="18" charset="0"/>
                        </a:rPr>
                        <a:t>COULPED SECOND ORDER OPERATOR SPLIT ADVECTION SCHEME </a:t>
                      </a:r>
                      <a:r>
                        <a:rPr kumimoji="0" lang="en-US" sz="2000" b="0" i="0" u="none" strike="noStrike" cap="none" normalizeH="0" baseline="0" dirty="0" smtClean="0">
                          <a:ln>
                            <a:noFill/>
                          </a:ln>
                          <a:solidFill>
                            <a:schemeClr val="tx1"/>
                          </a:solidFill>
                          <a:effectLst/>
                          <a:latin typeface="Times New Roman" pitchFamily="18" charset="0"/>
                        </a:rPr>
                        <a:t>for discretization of the advection of void fraction (F) and level-set function  (     ).</a:t>
                      </a:r>
                      <a:r>
                        <a:rPr kumimoji="0" lang="en-US" sz="2000" b="0" i="0" u="none" strike="noStrike" cap="none" normalizeH="0" baseline="0" dirty="0" smtClean="0">
                          <a:ln>
                            <a:noFill/>
                          </a:ln>
                          <a:solidFill>
                            <a:schemeClr val="accent2"/>
                          </a:solidFill>
                          <a:effectLst/>
                          <a:latin typeface="Times New Roman" pitchFamily="18" charset="0"/>
                        </a:rPr>
                        <a:t> </a:t>
                      </a:r>
                    </a:p>
                    <a:p>
                      <a:pPr marL="533400" marR="0" lvl="0" indent="-533400" algn="l" defTabSz="914400" rtl="0" eaLnBrk="1" fontAlgn="base" latinLnBrk="0" hangingPunct="1">
                        <a:lnSpc>
                          <a:spcPct val="100000"/>
                        </a:lnSpc>
                        <a:spcBef>
                          <a:spcPct val="20000"/>
                        </a:spcBef>
                        <a:spcAft>
                          <a:spcPct val="0"/>
                        </a:spcAft>
                        <a:buClr>
                          <a:schemeClr val="tx1"/>
                        </a:buClr>
                        <a:buSzTx/>
                        <a:buFont typeface="Wingdings" pitchFamily="2" charset="2"/>
                        <a:buChar char="Ø"/>
                        <a:tabLst/>
                      </a:pPr>
                      <a:r>
                        <a:rPr lang="en-US" sz="2000" dirty="0" smtClean="0">
                          <a:latin typeface="Times New Roman" pitchFamily="18" charset="0"/>
                          <a:cs typeface="Times New Roman" pitchFamily="18" charset="0"/>
                        </a:rPr>
                        <a:t>The solution scheme is </a:t>
                      </a:r>
                      <a:r>
                        <a:rPr lang="en-US" sz="2000" dirty="0" smtClean="0">
                          <a:solidFill>
                            <a:srgbClr val="002060"/>
                          </a:solidFill>
                          <a:latin typeface="Times New Roman" pitchFamily="18" charset="0"/>
                          <a:cs typeface="Times New Roman" pitchFamily="18" charset="0"/>
                        </a:rPr>
                        <a:t>SECOND ORDER IN SPACE </a:t>
                      </a:r>
                      <a:r>
                        <a:rPr lang="en-US" sz="2000" dirty="0" smtClean="0">
                          <a:latin typeface="Times New Roman" pitchFamily="18" charset="0"/>
                          <a:cs typeface="Times New Roman" pitchFamily="18" charset="0"/>
                        </a:rPr>
                        <a:t>and </a:t>
                      </a:r>
                      <a:r>
                        <a:rPr lang="en-US" sz="2000" dirty="0" smtClean="0">
                          <a:solidFill>
                            <a:srgbClr val="002060"/>
                          </a:solidFill>
                          <a:latin typeface="Times New Roman" pitchFamily="18" charset="0"/>
                          <a:cs typeface="Times New Roman" pitchFamily="18" charset="0"/>
                        </a:rPr>
                        <a:t>FIRST ORDER IN TIME</a:t>
                      </a:r>
                      <a:r>
                        <a:rPr lang="en-US" sz="2000" dirty="0" smtClean="0">
                          <a:latin typeface="Times New Roman" pitchFamily="18" charset="0"/>
                          <a:cs typeface="Times New Roman" pitchFamily="18" charset="0"/>
                        </a:rPr>
                        <a:t>.</a:t>
                      </a:r>
                      <a:endParaRPr lang="en-US" sz="2000" b="0" dirty="0" smtClean="0">
                        <a:latin typeface="Times New Roman" pitchFamily="18" charset="0"/>
                        <a:cs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
                          <a:schemeClr val="tx1"/>
                        </a:buClr>
                        <a:buSzTx/>
                        <a:buFont typeface="Wingdings" pitchFamily="2" charset="2"/>
                        <a:buChar char="Ø"/>
                        <a:tabLst/>
                      </a:pPr>
                      <a:endParaRPr kumimoji="0" lang="en-US" sz="2200" b="0" i="0" u="none" strike="noStrike" cap="none" normalizeH="0" baseline="0" dirty="0" smtClean="0">
                        <a:ln>
                          <a:noFill/>
                        </a:ln>
                        <a:solidFill>
                          <a:schemeClr val="tx1"/>
                        </a:solidFill>
                        <a:effectLst/>
                        <a:latin typeface="Times New Roman"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0242" name="Object 2"/>
          <p:cNvGraphicFramePr>
            <a:graphicFrameLocks noChangeAspect="1"/>
          </p:cNvGraphicFramePr>
          <p:nvPr/>
        </p:nvGraphicFramePr>
        <p:xfrm>
          <a:off x="4489450" y="3257550"/>
          <a:ext cx="165100" cy="342900"/>
        </p:xfrm>
        <a:graphic>
          <a:graphicData uri="http://schemas.openxmlformats.org/presentationml/2006/ole">
            <mc:AlternateContent xmlns:mc="http://schemas.openxmlformats.org/markup-compatibility/2006">
              <mc:Choice xmlns:v="urn:schemas-microsoft-com:vml" Requires="v">
                <p:oleObj spid="_x0000_s292206" name="Equation" r:id="rId4" imgW="164880" imgH="342720" progId="Equation.3">
                  <p:embed/>
                </p:oleObj>
              </mc:Choice>
              <mc:Fallback>
                <p:oleObj name="Equation" r:id="rId4" imgW="164880" imgH="34272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9450" y="3257550"/>
                        <a:ext cx="1651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3" name="Object 3"/>
          <p:cNvGraphicFramePr>
            <a:graphicFrameLocks noChangeAspect="1"/>
          </p:cNvGraphicFramePr>
          <p:nvPr/>
        </p:nvGraphicFramePr>
        <p:xfrm>
          <a:off x="4489450" y="3257550"/>
          <a:ext cx="165100" cy="342900"/>
        </p:xfrm>
        <a:graphic>
          <a:graphicData uri="http://schemas.openxmlformats.org/presentationml/2006/ole">
            <mc:AlternateContent xmlns:mc="http://schemas.openxmlformats.org/markup-compatibility/2006">
              <mc:Choice xmlns:v="urn:schemas-microsoft-com:vml" Requires="v">
                <p:oleObj spid="_x0000_s292207" name="Equation" r:id="rId6" imgW="164880" imgH="342720" progId="Equation.3">
                  <p:embed/>
                </p:oleObj>
              </mc:Choice>
              <mc:Fallback>
                <p:oleObj name="Equation" r:id="rId6" imgW="164880" imgH="34272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9450" y="3257550"/>
                        <a:ext cx="1651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4" name="Object 4"/>
          <p:cNvGraphicFramePr>
            <a:graphicFrameLocks noChangeAspect="1"/>
          </p:cNvGraphicFramePr>
          <p:nvPr/>
        </p:nvGraphicFramePr>
        <p:xfrm>
          <a:off x="4489450" y="3257550"/>
          <a:ext cx="165100" cy="342900"/>
        </p:xfrm>
        <a:graphic>
          <a:graphicData uri="http://schemas.openxmlformats.org/presentationml/2006/ole">
            <mc:AlternateContent xmlns:mc="http://schemas.openxmlformats.org/markup-compatibility/2006">
              <mc:Choice xmlns:v="urn:schemas-microsoft-com:vml" Requires="v">
                <p:oleObj spid="_x0000_s292208" name="Equation" r:id="rId7" imgW="164880" imgH="342720" progId="Equation.3">
                  <p:embed/>
                </p:oleObj>
              </mc:Choice>
              <mc:Fallback>
                <p:oleObj name="Equation" r:id="rId7" imgW="164880" imgH="34272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9450" y="3257550"/>
                        <a:ext cx="1651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5" name="Object 5"/>
          <p:cNvGraphicFramePr>
            <a:graphicFrameLocks noChangeAspect="1"/>
          </p:cNvGraphicFramePr>
          <p:nvPr/>
        </p:nvGraphicFramePr>
        <p:xfrm>
          <a:off x="6781800" y="4724400"/>
          <a:ext cx="381000" cy="457200"/>
        </p:xfrm>
        <a:graphic>
          <a:graphicData uri="http://schemas.openxmlformats.org/presentationml/2006/ole">
            <mc:AlternateContent xmlns:mc="http://schemas.openxmlformats.org/markup-compatibility/2006">
              <mc:Choice xmlns:v="urn:schemas-microsoft-com:vml" Requires="v">
                <p:oleObj spid="_x0000_s292209" name="Equation" r:id="rId8" imgW="101520" imgH="152280" progId="Equation.DSMT4">
                  <p:embed/>
                </p:oleObj>
              </mc:Choice>
              <mc:Fallback>
                <p:oleObj name="Equation" r:id="rId8" imgW="101520" imgH="152280" progId="Equation.DSMT4">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1800" y="4724400"/>
                        <a:ext cx="3810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1394" name="Group 2"/>
          <p:cNvGraphicFramePr>
            <a:graphicFrameLocks noGrp="1"/>
          </p:cNvGraphicFramePr>
          <p:nvPr/>
        </p:nvGraphicFramePr>
        <p:xfrm>
          <a:off x="381000" y="533400"/>
          <a:ext cx="4572000" cy="533400"/>
        </p:xfrm>
        <a:graphic>
          <a:graphicData uri="http://schemas.openxmlformats.org/drawingml/2006/table">
            <a:tbl>
              <a:tblPr/>
              <a:tblGrid>
                <a:gridCol w="4572000"/>
              </a:tblGrid>
              <a:tr h="533400">
                <a:tc>
                  <a:txBody>
                    <a:bodyPr/>
                    <a:lstStyle/>
                    <a:p>
                      <a:pPr marL="0" marR="0" lvl="0" indent="55563" algn="l" defTabSz="914400" rtl="0" eaLnBrk="1" fontAlgn="base" latinLnBrk="0" hangingPunct="1">
                        <a:lnSpc>
                          <a:spcPct val="100000"/>
                        </a:lnSpc>
                        <a:spcBef>
                          <a:spcPct val="20000"/>
                        </a:spcBef>
                        <a:spcAft>
                          <a:spcPct val="0"/>
                        </a:spcAft>
                        <a:buClr>
                          <a:schemeClr val="tx2"/>
                        </a:buClr>
                        <a:buSzPct val="80000"/>
                        <a:buFont typeface="Wingdings" pitchFamily="2" charset="2"/>
                        <a:buNone/>
                        <a:tabLst/>
                      </a:pPr>
                      <a:r>
                        <a:rPr kumimoji="0" lang="en-US" sz="2800" b="0" i="0" u="none" strike="noStrike" cap="none" normalizeH="0" baseline="0" smtClean="0">
                          <a:ln>
                            <a:noFill/>
                          </a:ln>
                          <a:solidFill>
                            <a:srgbClr val="000066"/>
                          </a:solidFill>
                          <a:effectLst/>
                          <a:latin typeface="Arial" charset="0"/>
                        </a:rPr>
                        <a:t>Code Validation</a:t>
                      </a:r>
                    </a:p>
                  </a:txBody>
                  <a:tcPr horzOverflow="overflow">
                    <a:lnL cap="flat">
                      <a:noFill/>
                    </a:lnL>
                    <a:lnR cap="flat">
                      <a:noFill/>
                    </a:lnR>
                    <a:lnT cap="flat">
                      <a:noFill/>
                    </a:lnT>
                    <a:lnB cap="flat">
                      <a:noFill/>
                    </a:lnB>
                    <a:lnTlToBr>
                      <a:noFill/>
                    </a:lnTlToBr>
                    <a:lnBlToTr>
                      <a:noFill/>
                    </a:lnBlToTr>
                    <a:noFill/>
                  </a:tcPr>
                </a:tc>
              </a:tr>
            </a:tbl>
          </a:graphicData>
        </a:graphic>
      </p:graphicFrame>
      <p:graphicFrame>
        <p:nvGraphicFramePr>
          <p:cNvPr id="16386" name="Object 8"/>
          <p:cNvGraphicFramePr>
            <a:graphicFrameLocks noChangeAspect="1"/>
          </p:cNvGraphicFramePr>
          <p:nvPr/>
        </p:nvGraphicFramePr>
        <p:xfrm>
          <a:off x="4508500" y="3332163"/>
          <a:ext cx="127000" cy="190500"/>
        </p:xfrm>
        <a:graphic>
          <a:graphicData uri="http://schemas.openxmlformats.org/presentationml/2006/ole">
            <mc:AlternateContent xmlns:mc="http://schemas.openxmlformats.org/markup-compatibility/2006">
              <mc:Choice xmlns:v="urn:schemas-microsoft-com:vml" Requires="v">
                <p:oleObj spid="_x0000_s264285" name="Equation" r:id="rId3" imgW="126720" imgH="190440" progId="Equation.DSMT4">
                  <p:embed/>
                </p:oleObj>
              </mc:Choice>
              <mc:Fallback>
                <p:oleObj name="Equation" r:id="rId3" imgW="126720" imgH="190440" progId="Equation.DSMT4">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0" y="3332163"/>
                        <a:ext cx="1270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1432" name="Group 40"/>
          <p:cNvGraphicFramePr>
            <a:graphicFrameLocks noGrp="1"/>
          </p:cNvGraphicFramePr>
          <p:nvPr/>
        </p:nvGraphicFramePr>
        <p:xfrm>
          <a:off x="609600" y="1066800"/>
          <a:ext cx="8305800" cy="5562600"/>
        </p:xfrm>
        <a:graphic>
          <a:graphicData uri="http://schemas.openxmlformats.org/drawingml/2006/table">
            <a:tbl>
              <a:tblPr/>
              <a:tblGrid>
                <a:gridCol w="3429000"/>
                <a:gridCol w="4876800"/>
              </a:tblGrid>
              <a:tr h="5562600">
                <a:tc>
                  <a:txBody>
                    <a:bodyPr/>
                    <a:lstStyle/>
                    <a:p>
                      <a:pPr marL="0" marR="0" lvl="0" indent="0" algn="just" defTabSz="914400" rtl="0" eaLnBrk="1" fontAlgn="base" latinLnBrk="0" hangingPunct="1">
                        <a:lnSpc>
                          <a:spcPct val="7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rgbClr val="000066"/>
                          </a:solidFill>
                          <a:effectLst/>
                          <a:latin typeface="Arial" charset="0"/>
                        </a:rPr>
                        <a:t>    Advection Test</a:t>
                      </a:r>
                    </a:p>
                  </a:txBody>
                  <a:tcPr horzOverflow="overflow">
                    <a:lnL w="28575" cap="flat" cmpd="sng" algn="ctr">
                      <a:solidFill>
                        <a:srgbClr val="000066"/>
                      </a:solidFill>
                      <a:prstDash val="solid"/>
                      <a:miter lim="800000"/>
                      <a:headEnd type="none" w="med" len="med"/>
                      <a:tailEnd type="none" w="med" len="med"/>
                    </a:lnL>
                    <a:lnR w="28575" cap="flat" cmpd="sng" algn="ctr">
                      <a:solidFill>
                        <a:srgbClr val="000066"/>
                      </a:solidFill>
                      <a:prstDash val="solid"/>
                      <a:miter lim="800000"/>
                      <a:headEnd type="none" w="med" len="med"/>
                      <a:tailEnd type="none" w="med" len="med"/>
                    </a:lnR>
                    <a:lnT w="28575" cap="flat" cmpd="sng" algn="ctr">
                      <a:solidFill>
                        <a:srgbClr val="000066"/>
                      </a:solidFill>
                      <a:prstDash val="solid"/>
                      <a:miter lim="800000"/>
                      <a:headEnd type="none" w="med" len="med"/>
                      <a:tailEnd type="none" w="med" len="med"/>
                    </a:lnT>
                    <a:lnB w="28575" cap="flat" cmpd="sng" algn="ctr">
                      <a:solidFill>
                        <a:srgbClr val="000066"/>
                      </a:solidFill>
                      <a:prstDash val="solid"/>
                      <a:miter lim="800000"/>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7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smtClean="0">
                          <a:ln>
                            <a:noFill/>
                          </a:ln>
                          <a:solidFill>
                            <a:srgbClr val="000066"/>
                          </a:solidFill>
                          <a:effectLst/>
                          <a:latin typeface="Arial" charset="0"/>
                        </a:rPr>
                        <a:t> Surface tension Force</a:t>
                      </a:r>
                    </a:p>
                  </a:txBody>
                  <a:tcPr horzOverflow="overflow">
                    <a:lnL w="28575" cap="flat" cmpd="sng" algn="ctr">
                      <a:solidFill>
                        <a:srgbClr val="000066"/>
                      </a:solidFill>
                      <a:prstDash val="solid"/>
                      <a:miter lim="800000"/>
                      <a:headEnd type="none" w="med" len="med"/>
                      <a:tailEnd type="none" w="med" len="med"/>
                    </a:lnL>
                    <a:lnR w="28575" cap="flat" cmpd="sng" algn="ctr">
                      <a:solidFill>
                        <a:srgbClr val="000066"/>
                      </a:solidFill>
                      <a:prstDash val="solid"/>
                      <a:miter lim="800000"/>
                      <a:headEnd type="none" w="med" len="med"/>
                      <a:tailEnd type="none" w="med" len="med"/>
                    </a:lnR>
                    <a:lnT w="28575" cap="flat" cmpd="sng" algn="ctr">
                      <a:solidFill>
                        <a:srgbClr val="000066"/>
                      </a:solidFill>
                      <a:prstDash val="solid"/>
                      <a:miter lim="800000"/>
                      <a:headEnd type="none" w="med" len="med"/>
                      <a:tailEnd type="none" w="med" len="med"/>
                    </a:lnT>
                    <a:lnB w="28575" cap="flat" cmpd="sng" algn="ctr">
                      <a:solidFill>
                        <a:srgbClr val="000066"/>
                      </a:solidFill>
                      <a:prstDash val="solid"/>
                      <a:miter lim="800000"/>
                      <a:headEnd type="none" w="med" len="med"/>
                      <a:tailEnd type="none" w="med" len="med"/>
                    </a:lnB>
                    <a:lnTlToBr>
                      <a:noFill/>
                    </a:lnTlToBr>
                    <a:lnBlToTr>
                      <a:noFill/>
                    </a:lnBlToTr>
                    <a:noFill/>
                  </a:tcPr>
                </a:tc>
              </a:tr>
            </a:tbl>
          </a:graphicData>
        </a:graphic>
      </p:graphicFrame>
      <p:pic>
        <p:nvPicPr>
          <p:cNvPr id="16397" name="Picture 34" descr="daniel3"/>
          <p:cNvPicPr>
            <a:picLocks noChangeAspect="1" noChangeArrowheads="1"/>
          </p:cNvPicPr>
          <p:nvPr/>
        </p:nvPicPr>
        <p:blipFill>
          <a:blip r:embed="rId5" cstate="print"/>
          <a:srcRect/>
          <a:stretch>
            <a:fillRect/>
          </a:stretch>
        </p:blipFill>
        <p:spPr bwMode="auto">
          <a:xfrm>
            <a:off x="838200" y="2438400"/>
            <a:ext cx="2800350" cy="2971800"/>
          </a:xfrm>
          <a:prstGeom prst="rect">
            <a:avLst/>
          </a:prstGeom>
          <a:noFill/>
          <a:ln w="9525">
            <a:noFill/>
            <a:miter lim="800000"/>
            <a:headEnd/>
            <a:tailEnd/>
          </a:ln>
        </p:spPr>
      </p:pic>
      <p:pic>
        <p:nvPicPr>
          <p:cNvPr id="16398" name="Picture 36"/>
          <p:cNvPicPr>
            <a:picLocks noChangeAspect="1" noChangeArrowheads="1"/>
          </p:cNvPicPr>
          <p:nvPr/>
        </p:nvPicPr>
        <p:blipFill>
          <a:blip r:embed="rId6" cstate="print"/>
          <a:srcRect/>
          <a:stretch>
            <a:fillRect/>
          </a:stretch>
        </p:blipFill>
        <p:spPr bwMode="auto">
          <a:xfrm>
            <a:off x="5257800" y="1676400"/>
            <a:ext cx="2514600" cy="2085975"/>
          </a:xfrm>
          <a:prstGeom prst="rect">
            <a:avLst/>
          </a:prstGeom>
          <a:noFill/>
          <a:ln w="9525">
            <a:noFill/>
            <a:miter lim="800000"/>
            <a:headEnd/>
            <a:tailEnd/>
          </a:ln>
        </p:spPr>
      </p:pic>
      <p:pic>
        <p:nvPicPr>
          <p:cNvPr id="16399" name="Picture 37" descr="daniel1"/>
          <p:cNvPicPr>
            <a:picLocks noChangeAspect="1" noChangeArrowheads="1"/>
          </p:cNvPicPr>
          <p:nvPr/>
        </p:nvPicPr>
        <p:blipFill>
          <a:blip r:embed="rId7" cstate="print"/>
          <a:srcRect/>
          <a:stretch>
            <a:fillRect/>
          </a:stretch>
        </p:blipFill>
        <p:spPr bwMode="auto">
          <a:xfrm>
            <a:off x="4114800" y="4114800"/>
            <a:ext cx="2286000" cy="2263775"/>
          </a:xfrm>
          <a:prstGeom prst="rect">
            <a:avLst/>
          </a:prstGeom>
          <a:noFill/>
          <a:ln w="9525">
            <a:noFill/>
            <a:miter lim="800000"/>
            <a:headEnd/>
            <a:tailEnd/>
          </a:ln>
        </p:spPr>
      </p:pic>
      <p:pic>
        <p:nvPicPr>
          <p:cNvPr id="16400" name="Picture 38"/>
          <p:cNvPicPr>
            <a:picLocks noChangeAspect="1" noChangeArrowheads="1"/>
          </p:cNvPicPr>
          <p:nvPr/>
        </p:nvPicPr>
        <p:blipFill>
          <a:blip r:embed="rId8" cstate="print"/>
          <a:srcRect/>
          <a:stretch>
            <a:fillRect/>
          </a:stretch>
        </p:blipFill>
        <p:spPr bwMode="auto">
          <a:xfrm>
            <a:off x="6477000" y="4357688"/>
            <a:ext cx="2286000" cy="2043112"/>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artialcoalescence(D1[1].1mmvel0).avi">
            <a:hlinkClick r:id="" action="ppaction://media"/>
          </p:cNvPr>
          <p:cNvPicPr>
            <a:picLocks noGrp="1" noChangeAspect="1" noChangeArrowheads="1"/>
          </p:cNvPicPr>
          <p:nvPr>
            <p:ph/>
            <a:videoFile r:link="rId2"/>
            <p:extLst>
              <p:ext uri="{DAA4B4D4-6D71-4841-9C94-3DE7FCFB9230}">
                <p14:media xmlns:p14="http://schemas.microsoft.com/office/powerpoint/2010/main" r:link="rId1"/>
              </p:ext>
            </p:extLst>
          </p:nvPr>
        </p:nvPicPr>
        <p:blipFill>
          <a:blip r:embed="rId5" cstate="print"/>
          <a:srcRect/>
          <a:stretch>
            <a:fillRect/>
          </a:stretch>
        </p:blipFill>
        <p:spPr>
          <a:xfrm>
            <a:off x="1447800" y="1143000"/>
            <a:ext cx="6000750" cy="5334000"/>
          </a:xfrm>
        </p:spPr>
      </p:pic>
      <p:sp>
        <p:nvSpPr>
          <p:cNvPr id="3" name="Rectangle 4"/>
          <p:cNvSpPr txBox="1">
            <a:spLocks noChangeArrowheads="1"/>
          </p:cNvSpPr>
          <p:nvPr/>
        </p:nvSpPr>
        <p:spPr bwMode="auto">
          <a:xfrm>
            <a:off x="609600" y="609600"/>
            <a:ext cx="8153400" cy="669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defTabSz="914400" rtl="0" eaLnBrk="0" fontAlgn="base" latinLnBrk="0" hangingPunct="0">
              <a:lnSpc>
                <a:spcPct val="100000"/>
              </a:lnSpc>
              <a:spcBef>
                <a:spcPct val="20000"/>
              </a:spcBef>
              <a:spcAft>
                <a:spcPct val="0"/>
              </a:spcAft>
              <a:buClr>
                <a:schemeClr val="hlink"/>
              </a:buClr>
              <a:buSzPct val="80000"/>
              <a:tabLst/>
              <a:defRPr/>
            </a:pPr>
            <a:r>
              <a:rPr kumimoji="0" lang="en-US" sz="3200" b="0" i="0" u="sng" strike="noStrike" kern="0" cap="none" spc="0" normalizeH="0" baseline="0" noProof="0" dirty="0" smtClean="0">
                <a:ln>
                  <a:noFill/>
                </a:ln>
                <a:solidFill>
                  <a:schemeClr val="hlink"/>
                </a:solidFill>
                <a:effectLst>
                  <a:outerShdw blurRad="38100" dist="38100" dir="2700000" algn="tl">
                    <a:srgbClr val="FFFFFF"/>
                  </a:outerShdw>
                </a:effectLst>
                <a:uLnTx/>
                <a:uFillTx/>
                <a:latin typeface="Times New Roman" pitchFamily="18" charset="0"/>
                <a:ea typeface="+mn-ea"/>
                <a:cs typeface="+mn-cs"/>
              </a:rPr>
              <a:t>Secondary drops without splashing (animation)</a:t>
            </a:r>
            <a:endParaRPr kumimoji="0" lang="en-US" sz="3200" b="0" i="0" u="sng" strike="noStrike" kern="0" cap="none" spc="0" normalizeH="0" baseline="0" noProof="0" dirty="0">
              <a:ln>
                <a:noFill/>
              </a:ln>
              <a:solidFill>
                <a:schemeClr val="hlink"/>
              </a:solidFill>
              <a:effectLst>
                <a:outerShdw blurRad="38100" dist="38100" dir="2700000" algn="tl">
                  <a:srgbClr val="FFFFFF"/>
                </a:outerShdw>
              </a:effectLst>
              <a:uLnTx/>
              <a:uFillTx/>
              <a:latin typeface="Times New Roman" pitchFamily="18" charset="0"/>
              <a:ea typeface="+mn-ea"/>
              <a:cs typeface="+mn-cs"/>
            </a:endParaRPr>
          </a:p>
        </p:txBody>
      </p:sp>
    </p:spTree>
  </p:cSld>
  <p:clrMapOvr>
    <a:masterClrMapping/>
  </p:clrMapOvr>
  <p:transition spd="slow">
    <p:zoom/>
  </p:transition>
  <p:timing>
    <p:tnLst>
      <p:par>
        <p:cTn id="1" dur="indefinite" restart="never" nodeType="tmRoot">
          <p:childTnLst>
            <p:seq concurrent="1" nextAc="seek">
              <p:cTn id="2" restart="whenNotActive" fill="hold" evtFilter="cancelBubble" nodeType="interactiveSeq">
                <p:stCondLst>
                  <p:cond evt="onClick" delay="0">
                    <p:tgtEl>
                      <p:spTgt spid="7987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9874"/>
                                        </p:tgtEl>
                                      </p:cBhvr>
                                    </p:cmd>
                                  </p:childTnLst>
                                </p:cTn>
                              </p:par>
                            </p:childTnLst>
                          </p:cTn>
                        </p:par>
                      </p:childTnLst>
                    </p:cTn>
                  </p:par>
                </p:childTnLst>
              </p:cTn>
              <p:nextCondLst>
                <p:cond evt="onClick" delay="0">
                  <p:tgtEl>
                    <p:spTgt spid="79874"/>
                  </p:tgtEl>
                </p:cond>
              </p:nextCondLst>
            </p:seq>
            <p:video>
              <p:cMediaNode>
                <p:cTn id="7" fill="hold" display="0">
                  <p:stCondLst>
                    <p:cond delay="indefinite"/>
                  </p:stCondLst>
                  <p:endCondLst>
                    <p:cond evt="onNext" delay="0">
                      <p:tgtEl>
                        <p:sldTgt/>
                      </p:tgtEl>
                    </p:cond>
                    <p:cond evt="onPrev" delay="0">
                      <p:tgtEl>
                        <p:sldTgt/>
                      </p:tgtEl>
                    </p:cond>
                  </p:endCondLst>
                </p:cTn>
                <p:tgtEl>
                  <p:spTgt spid="7987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542447"/>
            <a:ext cx="7543800" cy="579438"/>
          </a:xfrm>
        </p:spPr>
        <p:txBody>
          <a:bodyPr/>
          <a:lstStyle/>
          <a:p>
            <a:pPr>
              <a:defRPr/>
            </a:pPr>
            <a:r>
              <a:rPr lang="en-US" sz="3200" u="sng" dirty="0">
                <a:solidFill>
                  <a:schemeClr val="hlink"/>
                </a:solidFill>
                <a:latin typeface="Times New Roman" pitchFamily="18" charset="0"/>
              </a:rPr>
              <a:t>Coalescence cascade</a:t>
            </a:r>
          </a:p>
        </p:txBody>
      </p:sp>
      <p:pic>
        <p:nvPicPr>
          <p:cNvPr id="88067" name="Picture 6"/>
          <p:cNvPicPr>
            <a:picLocks noGrp="1" noChangeAspect="1" noChangeArrowheads="1"/>
          </p:cNvPicPr>
          <p:nvPr>
            <p:ph type="body" idx="1"/>
          </p:nvPr>
        </p:nvPicPr>
        <p:blipFill>
          <a:blip r:embed="rId4" cstate="print"/>
          <a:srcRect/>
          <a:stretch>
            <a:fillRect/>
          </a:stretch>
        </p:blipFill>
        <p:spPr>
          <a:xfrm>
            <a:off x="501268" y="1142081"/>
            <a:ext cx="6532563" cy="5492750"/>
          </a:xfrm>
          <a:ln w="19050">
            <a:solidFill>
              <a:schemeClr val="tx1"/>
            </a:solidFill>
          </a:ln>
        </p:spPr>
      </p:pic>
      <p:sp>
        <p:nvSpPr>
          <p:cNvPr id="4" name="Rounded Rectangle 3"/>
          <p:cNvSpPr>
            <a:spLocks noChangeArrowheads="1"/>
          </p:cNvSpPr>
          <p:nvPr/>
        </p:nvSpPr>
        <p:spPr bwMode="auto">
          <a:xfrm>
            <a:off x="7086600" y="1371600"/>
            <a:ext cx="1860932" cy="2362200"/>
          </a:xfrm>
          <a:prstGeom prst="roundRect">
            <a:avLst>
              <a:gd name="adj" fmla="val 16667"/>
            </a:avLst>
          </a:prstGeom>
          <a:solidFill>
            <a:schemeClr val="accent1"/>
          </a:solidFill>
          <a:ln w="9525" algn="ctr">
            <a:solidFill>
              <a:schemeClr val="tx1"/>
            </a:solidFill>
            <a:miter lim="800000"/>
            <a:headEnd/>
            <a:tailEnd/>
          </a:ln>
        </p:spPr>
        <p:txBody>
          <a:bodyPr wrap="none"/>
          <a:lstStyle/>
          <a:p>
            <a:endParaRPr lang="en-US" dirty="0"/>
          </a:p>
        </p:txBody>
      </p:sp>
      <p:graphicFrame>
        <p:nvGraphicFramePr>
          <p:cNvPr id="153601" name="Object 2"/>
          <p:cNvGraphicFramePr>
            <a:graphicFrameLocks noChangeAspect="1"/>
          </p:cNvGraphicFramePr>
          <p:nvPr/>
        </p:nvGraphicFramePr>
        <p:xfrm>
          <a:off x="7212013" y="1676400"/>
          <a:ext cx="1960562" cy="1879600"/>
        </p:xfrm>
        <a:graphic>
          <a:graphicData uri="http://schemas.openxmlformats.org/presentationml/2006/ole">
            <mc:AlternateContent xmlns:mc="http://schemas.openxmlformats.org/markup-compatibility/2006">
              <mc:Choice xmlns:v="urn:schemas-microsoft-com:vml" Requires="v">
                <p:oleObj spid="_x0000_s153692" name="Equation" r:id="rId5" imgW="457200" imgH="406080" progId="Equation.DSMT4">
                  <p:embed/>
                </p:oleObj>
              </mc:Choice>
              <mc:Fallback>
                <p:oleObj name="Equation" r:id="rId5" imgW="457200" imgH="40608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2013" y="1676400"/>
                        <a:ext cx="1960562" cy="187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8600" y="228600"/>
            <a:ext cx="7543800" cy="579438"/>
          </a:xfrm>
        </p:spPr>
        <p:txBody>
          <a:bodyPr/>
          <a:lstStyle/>
          <a:p>
            <a:pPr>
              <a:defRPr/>
            </a:pPr>
            <a:r>
              <a:rPr lang="en-US" sz="3200" u="sng">
                <a:solidFill>
                  <a:schemeClr val="hlink"/>
                </a:solidFill>
                <a:latin typeface="Times New Roman" pitchFamily="18" charset="0"/>
              </a:rPr>
              <a:t>Large drops cause complete coalescence</a:t>
            </a:r>
          </a:p>
        </p:txBody>
      </p:sp>
      <p:pic>
        <p:nvPicPr>
          <p:cNvPr id="90115" name="Picture 4"/>
          <p:cNvPicPr>
            <a:picLocks noGrp="1" noChangeAspect="1" noChangeArrowheads="1"/>
          </p:cNvPicPr>
          <p:nvPr>
            <p:ph type="body" idx="1"/>
          </p:nvPr>
        </p:nvPicPr>
        <p:blipFill>
          <a:blip r:embed="rId4" cstate="print"/>
          <a:srcRect/>
          <a:stretch>
            <a:fillRect/>
          </a:stretch>
        </p:blipFill>
        <p:spPr>
          <a:xfrm>
            <a:off x="458119" y="1219200"/>
            <a:ext cx="7010400" cy="4572000"/>
          </a:xfrm>
          <a:ln>
            <a:solidFill>
              <a:schemeClr val="tx1"/>
            </a:solidFill>
          </a:ln>
        </p:spPr>
      </p:pic>
      <p:sp>
        <p:nvSpPr>
          <p:cNvPr id="4" name="Rounded Rectangle 3"/>
          <p:cNvSpPr>
            <a:spLocks noChangeArrowheads="1"/>
          </p:cNvSpPr>
          <p:nvPr/>
        </p:nvSpPr>
        <p:spPr bwMode="auto">
          <a:xfrm>
            <a:off x="7360187" y="2590800"/>
            <a:ext cx="1708532" cy="2209800"/>
          </a:xfrm>
          <a:prstGeom prst="roundRect">
            <a:avLst>
              <a:gd name="adj" fmla="val 16667"/>
            </a:avLst>
          </a:prstGeom>
          <a:solidFill>
            <a:schemeClr val="accent1"/>
          </a:solidFill>
          <a:ln w="9525" algn="ctr">
            <a:solidFill>
              <a:schemeClr val="tx1"/>
            </a:solidFill>
            <a:miter lim="800000"/>
            <a:headEnd/>
            <a:tailEnd/>
          </a:ln>
        </p:spPr>
        <p:txBody>
          <a:bodyPr wrap="none"/>
          <a:lstStyle/>
          <a:p>
            <a:endParaRPr lang="en-US" sz="1600" dirty="0"/>
          </a:p>
        </p:txBody>
      </p:sp>
      <p:graphicFrame>
        <p:nvGraphicFramePr>
          <p:cNvPr id="151553" name="Object 2"/>
          <p:cNvGraphicFramePr>
            <a:graphicFrameLocks noChangeAspect="1"/>
          </p:cNvGraphicFramePr>
          <p:nvPr/>
        </p:nvGraphicFramePr>
        <p:xfrm>
          <a:off x="7413243" y="2819400"/>
          <a:ext cx="1795463" cy="1879600"/>
        </p:xfrm>
        <a:graphic>
          <a:graphicData uri="http://schemas.openxmlformats.org/presentationml/2006/ole">
            <mc:AlternateContent xmlns:mc="http://schemas.openxmlformats.org/markup-compatibility/2006">
              <mc:Choice xmlns:v="urn:schemas-microsoft-com:vml" Requires="v">
                <p:oleObj spid="_x0000_s151644" name="Equation" r:id="rId5" imgW="419040" imgH="406080" progId="Equation.DSMT4">
                  <p:embed/>
                </p:oleObj>
              </mc:Choice>
              <mc:Fallback>
                <p:oleObj name="Equation" r:id="rId5" imgW="419040" imgH="40608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3243" y="2819400"/>
                        <a:ext cx="1795463" cy="187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24149" y="685800"/>
            <a:ext cx="7543800" cy="609600"/>
          </a:xfrm>
        </p:spPr>
        <p:txBody>
          <a:bodyPr/>
          <a:lstStyle/>
          <a:p>
            <a:pPr>
              <a:defRPr/>
            </a:pPr>
            <a:r>
              <a:rPr lang="en-US" sz="3200" u="sng" dirty="0">
                <a:solidFill>
                  <a:schemeClr val="hlink"/>
                </a:solidFill>
                <a:latin typeface="Times New Roman" pitchFamily="18" charset="0"/>
              </a:rPr>
              <a:t>Different regimes</a:t>
            </a:r>
          </a:p>
        </p:txBody>
      </p:sp>
      <p:pic>
        <p:nvPicPr>
          <p:cNvPr id="91139" name="Picture 4"/>
          <p:cNvPicPr>
            <a:picLocks noChangeAspect="1" noChangeArrowheads="1"/>
          </p:cNvPicPr>
          <p:nvPr/>
        </p:nvPicPr>
        <p:blipFill>
          <a:blip r:embed="rId3" cstate="print"/>
          <a:srcRect/>
          <a:stretch>
            <a:fillRect/>
          </a:stretch>
        </p:blipFill>
        <p:spPr bwMode="auto">
          <a:xfrm>
            <a:off x="1524000" y="1676400"/>
            <a:ext cx="5743575" cy="4684713"/>
          </a:xfrm>
          <a:prstGeom prst="rect">
            <a:avLst/>
          </a:prstGeom>
          <a:noFill/>
          <a:ln w="9525">
            <a:solidFill>
              <a:schemeClr val="tx1"/>
            </a:solidFill>
            <a:miter lim="800000"/>
            <a:headEnd/>
            <a:tailEnd/>
          </a:ln>
        </p:spPr>
      </p:pic>
    </p:spTree>
  </p:cSld>
  <p:clrMapOvr>
    <a:masterClrMapping/>
  </p:clrMapOvr>
  <p:transition spd="slow">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p:cNvSpPr>
            <a:spLocks noGrp="1" noChangeArrowheads="1"/>
          </p:cNvSpPr>
          <p:nvPr>
            <p:ph type="ctrTitle"/>
          </p:nvPr>
        </p:nvSpPr>
        <p:spPr/>
        <p:txBody>
          <a:bodyPr/>
          <a:lstStyle/>
          <a:p>
            <a:pPr>
              <a:defRPr/>
            </a:pPr>
            <a:r>
              <a:rPr lang="en-US">
                <a:solidFill>
                  <a:schemeClr val="hlink"/>
                </a:solidFill>
                <a:latin typeface="Times New Roman" pitchFamily="18" charset="0"/>
              </a:rPr>
              <a:t>Criteria for </a:t>
            </a:r>
            <a:br>
              <a:rPr lang="en-US">
                <a:solidFill>
                  <a:schemeClr val="hlink"/>
                </a:solidFill>
                <a:latin typeface="Times New Roman" pitchFamily="18" charset="0"/>
              </a:rPr>
            </a:br>
            <a:r>
              <a:rPr lang="en-US">
                <a:solidFill>
                  <a:schemeClr val="hlink"/>
                </a:solidFill>
                <a:latin typeface="Times New Roman" pitchFamily="18" charset="0"/>
              </a:rPr>
              <a:t>partial coalescence</a:t>
            </a:r>
          </a:p>
        </p:txBody>
      </p:sp>
    </p:spTree>
  </p:cSld>
  <p:clrMapOvr>
    <a:masterClrMapping/>
  </p:clrMapOvr>
  <p:transition spd="slow">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type="body" idx="1"/>
          </p:nvPr>
        </p:nvSpPr>
        <p:spPr>
          <a:xfrm>
            <a:off x="1143000" y="1295400"/>
            <a:ext cx="7467600" cy="4953000"/>
          </a:xfrm>
          <a:ln>
            <a:solidFill>
              <a:schemeClr val="tx1"/>
            </a:solidFill>
          </a:ln>
        </p:spPr>
        <p:txBody>
          <a:bodyPr/>
          <a:lstStyle/>
          <a:p>
            <a:pPr>
              <a:defRPr/>
            </a:pPr>
            <a:r>
              <a:rPr lang="en-US" dirty="0">
                <a:latin typeface="Times New Roman" pitchFamily="18" charset="0"/>
              </a:rPr>
              <a:t>Charles &amp; Mason (1960) have suggested that the partial coalescence was due to a Rayleigh-Plateau instability. </a:t>
            </a:r>
          </a:p>
          <a:p>
            <a:pPr>
              <a:buFont typeface="Wingdings" pitchFamily="2" charset="2"/>
              <a:buNone/>
              <a:defRPr/>
            </a:pPr>
            <a:endParaRPr lang="en-US" dirty="0">
              <a:latin typeface="Times New Roman" pitchFamily="18" charset="0"/>
            </a:endParaRPr>
          </a:p>
          <a:p>
            <a:pPr>
              <a:defRPr/>
            </a:pPr>
            <a:r>
              <a:rPr lang="en-US" dirty="0" err="1">
                <a:latin typeface="Times New Roman" pitchFamily="18" charset="0"/>
              </a:rPr>
              <a:t>Blanchette</a:t>
            </a:r>
            <a:r>
              <a:rPr lang="en-US" dirty="0">
                <a:latin typeface="Times New Roman" pitchFamily="18" charset="0"/>
              </a:rPr>
              <a:t> &amp; </a:t>
            </a:r>
            <a:r>
              <a:rPr lang="en-US" dirty="0" err="1">
                <a:latin typeface="Times New Roman" pitchFamily="18" charset="0"/>
              </a:rPr>
              <a:t>Bigioni</a:t>
            </a:r>
            <a:r>
              <a:rPr lang="en-US" dirty="0">
                <a:latin typeface="Times New Roman" pitchFamily="18" charset="0"/>
              </a:rPr>
              <a:t> (2006) have argued that it is the convergence of the capillary waves on the drop apex which leads to secondary drop pinch off. </a:t>
            </a:r>
          </a:p>
          <a:p>
            <a:pPr>
              <a:defRPr/>
            </a:pPr>
            <a:endParaRPr lang="en-US" dirty="0">
              <a:latin typeface="Times New Roman" pitchFamily="18" charset="0"/>
            </a:endParaRPr>
          </a:p>
          <a:p>
            <a:pPr>
              <a:defRPr/>
            </a:pPr>
            <a:endParaRPr lang="en-US" dirty="0">
              <a:latin typeface="Times New Roman" pitchFamily="18" charset="0"/>
            </a:endParaRPr>
          </a:p>
        </p:txBody>
      </p:sp>
    </p:spTree>
  </p:cSld>
  <p:clrMapOvr>
    <a:masterClrMapping/>
  </p:clrMapOvr>
  <p:transition spd="slow">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p:cNvPicPr preferRelativeResize="0">
            <a:picLocks noChangeArrowheads="1"/>
          </p:cNvPicPr>
          <p:nvPr/>
        </p:nvPicPr>
        <p:blipFill>
          <a:blip r:embed="rId3" cstate="print"/>
          <a:srcRect/>
          <a:stretch>
            <a:fillRect/>
          </a:stretch>
        </p:blipFill>
        <p:spPr bwMode="auto">
          <a:xfrm>
            <a:off x="152400" y="228600"/>
            <a:ext cx="5486400" cy="6400800"/>
          </a:xfrm>
          <a:prstGeom prst="rect">
            <a:avLst/>
          </a:prstGeom>
          <a:noFill/>
          <a:ln w="9525">
            <a:solidFill>
              <a:schemeClr val="tx1"/>
            </a:solidFill>
            <a:miter lim="800000"/>
            <a:headEnd/>
            <a:tailEnd/>
          </a:ln>
        </p:spPr>
      </p:pic>
      <p:sp>
        <p:nvSpPr>
          <p:cNvPr id="94211" name="Text Box 5"/>
          <p:cNvSpPr txBox="1">
            <a:spLocks noChangeArrowheads="1"/>
          </p:cNvSpPr>
          <p:nvPr/>
        </p:nvSpPr>
        <p:spPr bwMode="auto">
          <a:xfrm>
            <a:off x="5937250" y="2057400"/>
            <a:ext cx="3206750" cy="2289175"/>
          </a:xfrm>
          <a:prstGeom prst="rect">
            <a:avLst/>
          </a:prstGeom>
          <a:noFill/>
          <a:ln w="9525">
            <a:noFill/>
            <a:miter lim="800000"/>
            <a:headEnd/>
            <a:tailEnd/>
          </a:ln>
        </p:spPr>
        <p:txBody>
          <a:bodyPr wrap="none">
            <a:spAutoFit/>
          </a:bodyPr>
          <a:lstStyle/>
          <a:p>
            <a:pPr marL="342900" indent="-342900">
              <a:buFontTx/>
              <a:buAutoNum type="alphaLcParenBoth"/>
            </a:pPr>
            <a:r>
              <a:rPr lang="en-US"/>
              <a:t>Horizontal velocity contour</a:t>
            </a:r>
          </a:p>
          <a:p>
            <a:pPr marL="342900" indent="-342900">
              <a:buFontTx/>
              <a:buAutoNum type="alphaLcParenBoth"/>
            </a:pPr>
            <a:endParaRPr lang="en-US"/>
          </a:p>
          <a:p>
            <a:pPr marL="342900" indent="-342900"/>
            <a:r>
              <a:rPr lang="en-US"/>
              <a:t>(b) Vertical velocity contour</a:t>
            </a:r>
          </a:p>
          <a:p>
            <a:pPr marL="342900" indent="-342900"/>
            <a:endParaRPr lang="en-US"/>
          </a:p>
          <a:p>
            <a:pPr marL="342900" indent="-342900"/>
            <a:r>
              <a:rPr lang="en-US"/>
              <a:t>(c) Streamline</a:t>
            </a:r>
          </a:p>
          <a:p>
            <a:pPr marL="342900" indent="-342900"/>
            <a:endParaRPr lang="en-US"/>
          </a:p>
          <a:p>
            <a:pPr marL="342900" indent="-342900"/>
            <a:r>
              <a:rPr lang="en-US"/>
              <a:t>Red: positive value</a:t>
            </a:r>
          </a:p>
          <a:p>
            <a:pPr marL="342900" indent="-342900"/>
            <a:r>
              <a:rPr lang="en-US"/>
              <a:t>Blue: negative value</a:t>
            </a:r>
          </a:p>
        </p:txBody>
      </p:sp>
    </p:spTree>
  </p:cSld>
  <p:clrMapOvr>
    <a:masterClrMapping/>
  </p:clrMapOvr>
  <p:transition spd="slow">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4"/>
          <p:cNvPicPr>
            <a:picLocks noChangeAspect="1" noChangeArrowheads="1"/>
          </p:cNvPicPr>
          <p:nvPr/>
        </p:nvPicPr>
        <p:blipFill>
          <a:blip r:embed="rId4" cstate="print"/>
          <a:srcRect/>
          <a:stretch>
            <a:fillRect/>
          </a:stretch>
        </p:blipFill>
        <p:spPr bwMode="auto">
          <a:xfrm>
            <a:off x="514123" y="610519"/>
            <a:ext cx="4286250" cy="5697538"/>
          </a:xfrm>
          <a:prstGeom prst="rect">
            <a:avLst/>
          </a:prstGeom>
          <a:noFill/>
          <a:ln w="9525">
            <a:solidFill>
              <a:schemeClr val="tx1"/>
            </a:solidFill>
            <a:miter lim="800000"/>
            <a:headEnd/>
            <a:tailEnd/>
          </a:ln>
        </p:spPr>
      </p:pic>
      <p:graphicFrame>
        <p:nvGraphicFramePr>
          <p:cNvPr id="29698" name="Object 2"/>
          <p:cNvGraphicFramePr>
            <a:graphicFrameLocks noGrp="1" noChangeAspect="1"/>
          </p:cNvGraphicFramePr>
          <p:nvPr>
            <p:ph idx="1"/>
          </p:nvPr>
        </p:nvGraphicFramePr>
        <p:xfrm>
          <a:off x="4953000" y="2305050"/>
          <a:ext cx="3733800" cy="2282825"/>
        </p:xfrm>
        <a:graphic>
          <a:graphicData uri="http://schemas.openxmlformats.org/presentationml/2006/ole">
            <mc:AlternateContent xmlns:mc="http://schemas.openxmlformats.org/markup-compatibility/2006">
              <mc:Choice xmlns:v="urn:schemas-microsoft-com:vml" Requires="v">
                <p:oleObj spid="_x0000_s29789" name="Equation" r:id="rId5" imgW="1536480" imgH="939600" progId="Equation.DSMT4">
                  <p:embed/>
                </p:oleObj>
              </mc:Choice>
              <mc:Fallback>
                <p:oleObj name="Equation" r:id="rId5" imgW="1536480" imgH="9396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2305050"/>
                        <a:ext cx="3733800" cy="2282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228600" y="228600"/>
            <a:ext cx="8001000" cy="914400"/>
          </a:xfrm>
        </p:spPr>
        <p:txBody>
          <a:bodyPr/>
          <a:lstStyle/>
          <a:p>
            <a:pPr>
              <a:defRPr/>
            </a:pPr>
            <a:r>
              <a:rPr lang="en-US" sz="3200" u="sng" dirty="0">
                <a:solidFill>
                  <a:schemeClr val="tx1"/>
                </a:solidFill>
                <a:latin typeface="Times New Roman" pitchFamily="18" charset="0"/>
              </a:rPr>
              <a:t>Phenomena of liquid drop impact on liquid </a:t>
            </a:r>
          </a:p>
        </p:txBody>
      </p:sp>
      <p:sp>
        <p:nvSpPr>
          <p:cNvPr id="90115" name="Rectangle 3"/>
          <p:cNvSpPr>
            <a:spLocks noGrp="1" noChangeArrowheads="1"/>
          </p:cNvSpPr>
          <p:nvPr>
            <p:ph type="body" sz="half" idx="1"/>
          </p:nvPr>
        </p:nvSpPr>
        <p:spPr>
          <a:xfrm>
            <a:off x="990600" y="1066800"/>
            <a:ext cx="7696200" cy="5410200"/>
          </a:xfrm>
          <a:ln>
            <a:solidFill>
              <a:schemeClr val="accent1">
                <a:lumMod val="50000"/>
              </a:schemeClr>
            </a:solidFill>
          </a:ln>
        </p:spPr>
        <p:txBody>
          <a:bodyPr/>
          <a:lstStyle/>
          <a:p>
            <a:pPr>
              <a:lnSpc>
                <a:spcPct val="80000"/>
              </a:lnSpc>
              <a:defRPr/>
            </a:pPr>
            <a:r>
              <a:rPr lang="en-US" sz="2000" u="sng" dirty="0">
                <a:solidFill>
                  <a:srgbClr val="000066"/>
                </a:solidFill>
                <a:latin typeface="Times New Roman" pitchFamily="18" charset="0"/>
              </a:rPr>
              <a:t>Applications:</a:t>
            </a:r>
          </a:p>
          <a:p>
            <a:pPr>
              <a:lnSpc>
                <a:spcPct val="80000"/>
              </a:lnSpc>
              <a:defRPr/>
            </a:pPr>
            <a:r>
              <a:rPr lang="en-US" sz="2000" dirty="0">
                <a:solidFill>
                  <a:srgbClr val="000066"/>
                </a:solidFill>
                <a:latin typeface="Times New Roman" pitchFamily="18" charset="0"/>
              </a:rPr>
              <a:t>Spray cooling</a:t>
            </a:r>
          </a:p>
          <a:p>
            <a:pPr>
              <a:lnSpc>
                <a:spcPct val="80000"/>
              </a:lnSpc>
              <a:defRPr/>
            </a:pPr>
            <a:r>
              <a:rPr lang="en-US" sz="2000" dirty="0">
                <a:solidFill>
                  <a:srgbClr val="000066"/>
                </a:solidFill>
                <a:latin typeface="Times New Roman" pitchFamily="18" charset="0"/>
              </a:rPr>
              <a:t>Ink-jet printing</a:t>
            </a:r>
          </a:p>
          <a:p>
            <a:pPr>
              <a:lnSpc>
                <a:spcPct val="80000"/>
              </a:lnSpc>
              <a:defRPr/>
            </a:pPr>
            <a:r>
              <a:rPr lang="en-US" sz="2000" dirty="0">
                <a:solidFill>
                  <a:srgbClr val="000066"/>
                </a:solidFill>
                <a:latin typeface="Times New Roman" pitchFamily="18" charset="0"/>
              </a:rPr>
              <a:t>Atmospheric and oceanographic sciences investigate phenomena connected with rain formation and the interaction of rain with the surface of the ocean.</a:t>
            </a:r>
          </a:p>
          <a:p>
            <a:pPr marL="0" indent="0">
              <a:lnSpc>
                <a:spcPct val="80000"/>
              </a:lnSpc>
              <a:buNone/>
              <a:defRPr/>
            </a:pPr>
            <a:r>
              <a:rPr lang="en-US" sz="2000" dirty="0" smtClean="0">
                <a:solidFill>
                  <a:srgbClr val="000066"/>
                </a:solidFill>
                <a:latin typeface="Times New Roman" pitchFamily="18" charset="0"/>
              </a:rPr>
              <a:t> </a:t>
            </a:r>
            <a:endParaRPr lang="en-US" sz="2000" dirty="0">
              <a:solidFill>
                <a:srgbClr val="000066"/>
              </a:solidFill>
              <a:latin typeface="Times New Roman" pitchFamily="18" charset="0"/>
            </a:endParaRPr>
          </a:p>
          <a:p>
            <a:pPr>
              <a:lnSpc>
                <a:spcPct val="80000"/>
              </a:lnSpc>
              <a:defRPr/>
            </a:pPr>
            <a:endParaRPr lang="en-US" sz="2000" dirty="0">
              <a:solidFill>
                <a:srgbClr val="000066"/>
              </a:solidFill>
              <a:latin typeface="Times New Roman" pitchFamily="18" charset="0"/>
            </a:endParaRPr>
          </a:p>
          <a:p>
            <a:pPr>
              <a:lnSpc>
                <a:spcPct val="80000"/>
              </a:lnSpc>
              <a:buFontTx/>
              <a:buChar char="•"/>
              <a:defRPr/>
            </a:pPr>
            <a:endParaRPr lang="en-US" sz="1100" dirty="0">
              <a:solidFill>
                <a:srgbClr val="000066"/>
              </a:solidFill>
              <a:latin typeface="Times New Roman" pitchFamily="18" charset="0"/>
            </a:endParaRPr>
          </a:p>
          <a:p>
            <a:pPr>
              <a:lnSpc>
                <a:spcPct val="80000"/>
              </a:lnSpc>
              <a:buFont typeface="Wingdings" pitchFamily="2" charset="2"/>
              <a:buNone/>
              <a:defRPr/>
            </a:pPr>
            <a:r>
              <a:rPr lang="en-US" sz="800" dirty="0">
                <a:solidFill>
                  <a:srgbClr val="000066"/>
                </a:solidFill>
                <a:latin typeface="Times New Roman" pitchFamily="18" charset="0"/>
              </a:rPr>
              <a:t> 	</a:t>
            </a:r>
            <a:r>
              <a:rPr lang="en-US" sz="1500" dirty="0">
                <a:latin typeface="Times New Roman" pitchFamily="18" charset="0"/>
              </a:rPr>
              <a:t>		</a:t>
            </a:r>
            <a:r>
              <a:rPr lang="en-US" sz="900" dirty="0">
                <a:latin typeface="Times New Roman" pitchFamily="18" charset="0"/>
              </a:rPr>
              <a:t>				</a:t>
            </a:r>
          </a:p>
          <a:p>
            <a:pPr>
              <a:lnSpc>
                <a:spcPct val="80000"/>
              </a:lnSpc>
              <a:buFont typeface="Wingdings" pitchFamily="2" charset="2"/>
              <a:buNone/>
              <a:defRPr/>
            </a:pPr>
            <a:endParaRPr lang="en-US" sz="1500" dirty="0"/>
          </a:p>
        </p:txBody>
      </p:sp>
      <p:pic>
        <p:nvPicPr>
          <p:cNvPr id="2" name="Rainfall Slow Motion HD Heavy Rain Drops Falling in Slow Mo Video View of Droplets Hitting Wat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1" y="2948284"/>
            <a:ext cx="5164138" cy="2904827"/>
          </a:xfrm>
          <a:prstGeom prst="rect">
            <a:avLst/>
          </a:prstGeom>
        </p:spPr>
      </p:pic>
    </p:spTree>
  </p:cSld>
  <p:clrMapOvr>
    <a:masterClrMapping/>
  </p:clrMapOvr>
  <p:transition spd="slow">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p:cNvSpPr>
            <a:spLocks noGrp="1" noChangeArrowheads="1"/>
          </p:cNvSpPr>
          <p:nvPr>
            <p:ph type="body" idx="1"/>
          </p:nvPr>
        </p:nvSpPr>
        <p:spPr>
          <a:xfrm>
            <a:off x="457200" y="1600201"/>
            <a:ext cx="8229600" cy="3276600"/>
          </a:xfrm>
          <a:ln>
            <a:solidFill>
              <a:schemeClr val="tx1"/>
            </a:solidFill>
          </a:ln>
        </p:spPr>
        <p:txBody>
          <a:bodyPr/>
          <a:lstStyle/>
          <a:p>
            <a:pPr algn="just">
              <a:defRPr/>
            </a:pPr>
            <a:r>
              <a:rPr lang="en-US" dirty="0">
                <a:latin typeface="Times New Roman" pitchFamily="18" charset="0"/>
              </a:rPr>
              <a:t>From our study the important criterion for partial coalescence is the increasing horizontal momentum of the drop relative to the vertical momentum. This can be accomplished either by changing the viscosity or by changing the gravity within limits.</a:t>
            </a:r>
          </a:p>
        </p:txBody>
      </p:sp>
    </p:spTree>
  </p:cSld>
  <p:clrMapOvr>
    <a:masterClrMapping/>
  </p:clrMapOvr>
  <p:transition spd="slow">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152400" y="0"/>
            <a:ext cx="6324600" cy="6196013"/>
          </a:xfrm>
          <a:prstGeom prst="rect">
            <a:avLst/>
          </a:prstGeom>
          <a:noFill/>
          <a:ln w="9525">
            <a:noFill/>
            <a:miter lim="800000"/>
            <a:headEnd/>
            <a:tailEnd/>
          </a:ln>
        </p:spPr>
      </p:pic>
      <p:sp>
        <p:nvSpPr>
          <p:cNvPr id="3" name="TextBox 2"/>
          <p:cNvSpPr txBox="1"/>
          <p:nvPr/>
        </p:nvSpPr>
        <p:spPr>
          <a:xfrm>
            <a:off x="6477000" y="1219200"/>
            <a:ext cx="2514600" cy="193833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hangingPunct="0">
              <a:defRPr/>
            </a:pPr>
            <a:r>
              <a:rPr lang="en-US" sz="2400" b="1" dirty="0">
                <a:solidFill>
                  <a:schemeClr val="tx1"/>
                </a:solidFill>
                <a:latin typeface="Times New Roman" pitchFamily="18" charset="0"/>
                <a:cs typeface="Times New Roman" pitchFamily="18" charset="0"/>
              </a:rPr>
              <a:t>Self-similarity during column formation at </a:t>
            </a:r>
            <a:r>
              <a:rPr lang="en-US" sz="2400" b="1" dirty="0">
                <a:solidFill>
                  <a:srgbClr val="002060"/>
                </a:solidFill>
                <a:latin typeface="Times New Roman" pitchFamily="18" charset="0"/>
                <a:cs typeface="Times New Roman" pitchFamily="18" charset="0"/>
              </a:rPr>
              <a:t>TRANSITION ZONE</a:t>
            </a:r>
            <a:endParaRPr lang="en-IN" sz="2400" b="1" dirty="0">
              <a:solidFill>
                <a:srgbClr val="002060"/>
              </a:solidFill>
              <a:latin typeface="Times New Roman" pitchFamily="18" charset="0"/>
              <a:cs typeface="Times New Roman" pitchFamily="18" charset="0"/>
            </a:endParaRPr>
          </a:p>
        </p:txBody>
      </p:sp>
      <p:sp>
        <p:nvSpPr>
          <p:cNvPr id="4" name="TextBox 3"/>
          <p:cNvSpPr txBox="1"/>
          <p:nvPr/>
        </p:nvSpPr>
        <p:spPr>
          <a:xfrm>
            <a:off x="4343400" y="6400800"/>
            <a:ext cx="4648200" cy="3079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hangingPunct="0">
              <a:defRPr/>
            </a:pPr>
            <a:r>
              <a:rPr lang="en-US" sz="1400" b="1" dirty="0">
                <a:solidFill>
                  <a:srgbClr val="C00000"/>
                </a:solidFill>
                <a:latin typeface="Times New Roman" pitchFamily="18" charset="0"/>
                <a:cs typeface="Times New Roman" pitchFamily="18" charset="0"/>
              </a:rPr>
              <a:t>Acknowledge: </a:t>
            </a:r>
            <a:r>
              <a:rPr lang="en-IN" sz="1400" b="1" dirty="0">
                <a:solidFill>
                  <a:srgbClr val="C00000"/>
                </a:solidFill>
                <a:latin typeface="Times New Roman" pitchFamily="18" charset="0"/>
                <a:cs typeface="Times New Roman" pitchFamily="18" charset="0"/>
              </a:rPr>
              <a:t>Professor </a:t>
            </a:r>
            <a:r>
              <a:rPr lang="en-IN" sz="1400" b="1" dirty="0" err="1">
                <a:solidFill>
                  <a:srgbClr val="C00000"/>
                </a:solidFill>
                <a:latin typeface="Times New Roman" pitchFamily="18" charset="0"/>
                <a:cs typeface="Times New Roman" pitchFamily="18" charset="0"/>
              </a:rPr>
              <a:t>Stephane</a:t>
            </a:r>
            <a:r>
              <a:rPr lang="en-IN" sz="1400" b="1" dirty="0">
                <a:solidFill>
                  <a:srgbClr val="C00000"/>
                </a:solidFill>
                <a:latin typeface="Times New Roman" pitchFamily="18" charset="0"/>
                <a:cs typeface="Times New Roman" pitchFamily="18" charset="0"/>
              </a:rPr>
              <a:t> </a:t>
            </a:r>
            <a:r>
              <a:rPr lang="en-IN" sz="1400" b="1" dirty="0" err="1">
                <a:solidFill>
                  <a:srgbClr val="C00000"/>
                </a:solidFill>
                <a:latin typeface="Times New Roman" pitchFamily="18" charset="0"/>
                <a:cs typeface="Times New Roman" pitchFamily="18" charset="0"/>
              </a:rPr>
              <a:t>Zaleski</a:t>
            </a:r>
            <a:r>
              <a:rPr lang="en-IN" sz="1400" b="1" dirty="0">
                <a:solidFill>
                  <a:srgbClr val="C00000"/>
                </a:solidFill>
                <a:latin typeface="Times New Roman" pitchFamily="18" charset="0"/>
                <a:cs typeface="Times New Roman" pitchFamily="18" charset="0"/>
              </a:rPr>
              <a:t> of UPMC, Paris</a:t>
            </a:r>
          </a:p>
        </p:txBody>
      </p:sp>
    </p:spTree>
  </p:cSld>
  <p:clrMapOvr>
    <a:masterClrMapping/>
  </p:clrMapOvr>
  <p:transition spd="slow">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1905000"/>
            <a:ext cx="5673348" cy="2862322"/>
          </a:xfrm>
          <a:prstGeom prst="rect">
            <a:avLst/>
          </a:prstGeom>
          <a:noFill/>
        </p:spPr>
        <p:txBody>
          <a:bodyPr wrap="none" rtlCol="0">
            <a:spAutoFit/>
          </a:bodyPr>
          <a:lstStyle/>
          <a:p>
            <a:r>
              <a:rPr lang="en-US" sz="6000">
                <a:latin typeface="Times New Roman" panose="02020603050405020304" pitchFamily="18" charset="0"/>
                <a:cs typeface="Times New Roman" panose="02020603050405020304" pitchFamily="18" charset="0"/>
              </a:rPr>
              <a:t>A new </a:t>
            </a:r>
            <a:r>
              <a:rPr lang="en-US" sz="6000" smtClean="0">
                <a:latin typeface="Times New Roman" panose="02020603050405020304" pitchFamily="18" charset="0"/>
                <a:cs typeface="Times New Roman" panose="02020603050405020304" pitchFamily="18" charset="0"/>
              </a:rPr>
              <a:t>bubble</a:t>
            </a:r>
          </a:p>
          <a:p>
            <a:r>
              <a:rPr lang="en-US" sz="6000" smtClean="0">
                <a:latin typeface="Times New Roman" panose="02020603050405020304" pitchFamily="18" charset="0"/>
                <a:cs typeface="Times New Roman" panose="02020603050405020304" pitchFamily="18" charset="0"/>
              </a:rPr>
              <a:t> </a:t>
            </a:r>
            <a:r>
              <a:rPr lang="en-US" sz="6000">
                <a:latin typeface="Times New Roman" panose="02020603050405020304" pitchFamily="18" charset="0"/>
                <a:cs typeface="Times New Roman" panose="02020603050405020304" pitchFamily="18" charset="0"/>
              </a:rPr>
              <a:t>entrapment zone </a:t>
            </a:r>
          </a:p>
          <a:p>
            <a:endParaRPr lang="en-US" sz="6000">
              <a:latin typeface="Times New Roman" panose="02020603050405020304" pitchFamily="18" charset="0"/>
              <a:cs typeface="Times New Roman" panose="02020603050405020304" pitchFamily="18" charset="0"/>
            </a:endParaRPr>
          </a:p>
        </p:txBody>
      </p:sp>
    </p:spTree>
  </p:cSld>
  <p:clrMapOvr>
    <a:masterClrMapping/>
  </p:clrMapOvr>
  <p:transition spd="slow">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p:cNvPicPr>
            <a:picLocks noChangeAspect="1" noChangeArrowheads="1"/>
          </p:cNvPicPr>
          <p:nvPr/>
        </p:nvPicPr>
        <p:blipFill>
          <a:blip r:embed="rId3" cstate="print"/>
          <a:srcRect/>
          <a:stretch>
            <a:fillRect/>
          </a:stretch>
        </p:blipFill>
        <p:spPr bwMode="auto">
          <a:xfrm>
            <a:off x="609600" y="123825"/>
            <a:ext cx="7921625" cy="4829175"/>
          </a:xfrm>
          <a:prstGeom prst="rect">
            <a:avLst/>
          </a:prstGeom>
          <a:noFill/>
          <a:ln w="9525">
            <a:noFill/>
            <a:miter lim="800000"/>
            <a:headEnd/>
            <a:tailEnd/>
          </a:ln>
        </p:spPr>
      </p:pic>
      <p:sp>
        <p:nvSpPr>
          <p:cNvPr id="8" name="TextBox 7"/>
          <p:cNvSpPr txBox="1"/>
          <p:nvPr/>
        </p:nvSpPr>
        <p:spPr>
          <a:xfrm>
            <a:off x="609600" y="5105400"/>
            <a:ext cx="8229600" cy="1200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just" eaLnBrk="0" hangingPunct="0">
              <a:defRPr/>
            </a:pPr>
            <a:r>
              <a:rPr lang="en-GB" sz="2400" dirty="0">
                <a:latin typeface="Times New Roman" pitchFamily="18" charset="0"/>
                <a:cs typeface="Times New Roman" pitchFamily="18" charset="0"/>
              </a:rPr>
              <a:t>Different crater and jet shapes during </a:t>
            </a:r>
            <a:r>
              <a:rPr lang="en-GB" sz="2400" dirty="0">
                <a:solidFill>
                  <a:srgbClr val="C00000"/>
                </a:solidFill>
                <a:latin typeface="Times New Roman" pitchFamily="18" charset="0"/>
                <a:cs typeface="Times New Roman" pitchFamily="18" charset="0"/>
              </a:rPr>
              <a:t>large bubble entrapment (Fr =100,We =150) </a:t>
            </a:r>
            <a:r>
              <a:rPr lang="en-GB" sz="2400" dirty="0">
                <a:latin typeface="Times New Roman" pitchFamily="18" charset="0"/>
                <a:cs typeface="Times New Roman" pitchFamily="18" charset="0"/>
              </a:rPr>
              <a:t>and </a:t>
            </a:r>
            <a:r>
              <a:rPr lang="en-GB" sz="2400" dirty="0">
                <a:solidFill>
                  <a:srgbClr val="C00000"/>
                </a:solidFill>
                <a:latin typeface="Times New Roman" pitchFamily="18" charset="0"/>
                <a:cs typeface="Times New Roman" pitchFamily="18" charset="0"/>
              </a:rPr>
              <a:t>small bubble entrapment</a:t>
            </a:r>
            <a:r>
              <a:rPr lang="en-GB" sz="2400" dirty="0">
                <a:latin typeface="Times New Roman" pitchFamily="18" charset="0"/>
                <a:cs typeface="Times New Roman" pitchFamily="18" charset="0"/>
              </a:rPr>
              <a:t> </a:t>
            </a:r>
            <a:r>
              <a:rPr lang="en-GB" sz="2400" dirty="0">
                <a:solidFill>
                  <a:srgbClr val="C00000"/>
                </a:solidFill>
                <a:latin typeface="Times New Roman" pitchFamily="18" charset="0"/>
                <a:cs typeface="Times New Roman" pitchFamily="18" charset="0"/>
              </a:rPr>
              <a:t>(Fr=100,We= 160) </a:t>
            </a:r>
            <a:r>
              <a:rPr lang="en-GB" sz="2400" dirty="0">
                <a:latin typeface="Times New Roman" pitchFamily="18" charset="0"/>
                <a:cs typeface="Times New Roman" pitchFamily="18" charset="0"/>
              </a:rPr>
              <a:t>phenomena</a:t>
            </a:r>
            <a:r>
              <a:rPr lang="en-GB" dirty="0"/>
              <a:t>. </a:t>
            </a:r>
            <a:endParaRPr lang="en-IN" dirty="0"/>
          </a:p>
        </p:txBody>
      </p:sp>
      <p:sp>
        <p:nvSpPr>
          <p:cNvPr id="4" name="TextBox 3"/>
          <p:cNvSpPr txBox="1"/>
          <p:nvPr/>
        </p:nvSpPr>
        <p:spPr>
          <a:xfrm>
            <a:off x="3124200" y="6473825"/>
            <a:ext cx="5867400" cy="3079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hangingPunct="0">
              <a:defRPr/>
            </a:pPr>
            <a:r>
              <a:rPr lang="en-US" sz="1400" b="1" dirty="0">
                <a:solidFill>
                  <a:srgbClr val="C00000"/>
                </a:solidFill>
                <a:latin typeface="Times New Roman" pitchFamily="18" charset="0"/>
                <a:cs typeface="Times New Roman" pitchFamily="18" charset="0"/>
              </a:rPr>
              <a:t>Acknowledge: </a:t>
            </a:r>
            <a:r>
              <a:rPr lang="en-IN" sz="1400" b="1" dirty="0">
                <a:solidFill>
                  <a:srgbClr val="C00000"/>
                </a:solidFill>
                <a:latin typeface="Times New Roman" pitchFamily="18" charset="0"/>
                <a:cs typeface="Times New Roman" pitchFamily="18" charset="0"/>
              </a:rPr>
              <a:t>D. Morton, J. L. </a:t>
            </a:r>
            <a:r>
              <a:rPr lang="en-IN" sz="1400" b="1" dirty="0" err="1">
                <a:solidFill>
                  <a:srgbClr val="C00000"/>
                </a:solidFill>
                <a:latin typeface="Times New Roman" pitchFamily="18" charset="0"/>
                <a:cs typeface="Times New Roman" pitchFamily="18" charset="0"/>
              </a:rPr>
              <a:t>Liow</a:t>
            </a:r>
            <a:r>
              <a:rPr lang="en-IN" sz="1400" b="1" dirty="0">
                <a:solidFill>
                  <a:srgbClr val="C00000"/>
                </a:solidFill>
                <a:latin typeface="Times New Roman" pitchFamily="18" charset="0"/>
                <a:cs typeface="Times New Roman" pitchFamily="18" charset="0"/>
              </a:rPr>
              <a:t> and D. E. Cole of UNSW, Australia</a:t>
            </a:r>
          </a:p>
        </p:txBody>
      </p:sp>
    </p:spTree>
  </p:cSld>
  <p:clrMapOvr>
    <a:masterClrMapping/>
  </p:clrMapOvr>
  <p:transition spd="slow">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10"/>
          <p:cNvPicPr>
            <a:picLocks noChangeAspect="1" noChangeArrowheads="1"/>
          </p:cNvPicPr>
          <p:nvPr/>
        </p:nvPicPr>
        <p:blipFill>
          <a:blip r:embed="rId3" cstate="print"/>
          <a:srcRect/>
          <a:stretch>
            <a:fillRect/>
          </a:stretch>
        </p:blipFill>
        <p:spPr bwMode="auto">
          <a:xfrm>
            <a:off x="5181600" y="2514600"/>
            <a:ext cx="3810000" cy="3871913"/>
          </a:xfrm>
          <a:prstGeom prst="rect">
            <a:avLst/>
          </a:prstGeom>
          <a:noFill/>
          <a:ln w="9525">
            <a:noFill/>
            <a:miter lim="800000"/>
            <a:headEnd/>
            <a:tailEnd/>
          </a:ln>
        </p:spPr>
      </p:pic>
      <p:sp>
        <p:nvSpPr>
          <p:cNvPr id="5" name="TextBox 4"/>
          <p:cNvSpPr txBox="1"/>
          <p:nvPr/>
        </p:nvSpPr>
        <p:spPr>
          <a:xfrm>
            <a:off x="1828800" y="3733800"/>
            <a:ext cx="2514600" cy="7080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hangingPunct="0">
              <a:defRPr/>
            </a:pPr>
            <a:r>
              <a:rPr lang="en-US" sz="2000" dirty="0" err="1">
                <a:solidFill>
                  <a:srgbClr val="C00000"/>
                </a:solidFill>
                <a:latin typeface="Times New Roman" pitchFamily="18" charset="0"/>
                <a:cs typeface="Times New Roman" pitchFamily="18" charset="0"/>
              </a:rPr>
              <a:t>Oguz</a:t>
            </a:r>
            <a:r>
              <a:rPr lang="en-US" sz="2000" dirty="0">
                <a:solidFill>
                  <a:srgbClr val="C00000"/>
                </a:solidFill>
                <a:latin typeface="Times New Roman" pitchFamily="18" charset="0"/>
                <a:cs typeface="Times New Roman" pitchFamily="18" charset="0"/>
              </a:rPr>
              <a:t> &amp; </a:t>
            </a:r>
            <a:r>
              <a:rPr lang="en-US" sz="2000" dirty="0" err="1">
                <a:solidFill>
                  <a:srgbClr val="C00000"/>
                </a:solidFill>
                <a:latin typeface="Times New Roman" pitchFamily="18" charset="0"/>
                <a:cs typeface="Times New Roman" pitchFamily="18" charset="0"/>
              </a:rPr>
              <a:t>Prosperetti</a:t>
            </a:r>
            <a:r>
              <a:rPr lang="en-US" sz="2000" dirty="0">
                <a:solidFill>
                  <a:srgbClr val="C00000"/>
                </a:solidFill>
                <a:latin typeface="Times New Roman" pitchFamily="18" charset="0"/>
                <a:cs typeface="Times New Roman" pitchFamily="18" charset="0"/>
              </a:rPr>
              <a:t> J. Fluid </a:t>
            </a:r>
            <a:r>
              <a:rPr lang="en-US" sz="2000" dirty="0" err="1">
                <a:solidFill>
                  <a:srgbClr val="C00000"/>
                </a:solidFill>
                <a:latin typeface="Times New Roman" pitchFamily="18" charset="0"/>
                <a:cs typeface="Times New Roman" pitchFamily="18" charset="0"/>
              </a:rPr>
              <a:t>Mech</a:t>
            </a:r>
            <a:r>
              <a:rPr lang="en-US" sz="2000" dirty="0">
                <a:solidFill>
                  <a:srgbClr val="C00000"/>
                </a:solidFill>
                <a:latin typeface="Times New Roman" pitchFamily="18" charset="0"/>
                <a:cs typeface="Times New Roman" pitchFamily="18" charset="0"/>
              </a:rPr>
              <a:t>, 1990</a:t>
            </a:r>
            <a:endParaRPr lang="en-IN" sz="2000" dirty="0">
              <a:solidFill>
                <a:srgbClr val="C00000"/>
              </a:solidFill>
              <a:latin typeface="Times New Roman" pitchFamily="18" charset="0"/>
              <a:cs typeface="Times New Roman" pitchFamily="18" charset="0"/>
            </a:endParaRPr>
          </a:p>
        </p:txBody>
      </p:sp>
      <p:graphicFrame>
        <p:nvGraphicFramePr>
          <p:cNvPr id="31746" name="Object 11"/>
          <p:cNvGraphicFramePr>
            <a:graphicFrameLocks noChangeAspect="1"/>
          </p:cNvGraphicFramePr>
          <p:nvPr/>
        </p:nvGraphicFramePr>
        <p:xfrm>
          <a:off x="6096000" y="1600200"/>
          <a:ext cx="2698750" cy="838200"/>
        </p:xfrm>
        <a:graphic>
          <a:graphicData uri="http://schemas.openxmlformats.org/presentationml/2006/ole">
            <mc:AlternateContent xmlns:mc="http://schemas.openxmlformats.org/markup-compatibility/2006">
              <mc:Choice xmlns:v="urn:schemas-microsoft-com:vml" Requires="v">
                <p:oleObj spid="_x0000_s292957" name="Equation" r:id="rId4" imgW="1307880" imgH="419040" progId="Equation.DSMT4">
                  <p:embed/>
                </p:oleObj>
              </mc:Choice>
              <mc:Fallback>
                <p:oleObj name="Equation" r:id="rId4" imgW="1307880" imgH="419040" progId="Equation.DSMT4">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600200"/>
                        <a:ext cx="26987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1749" name="Picture 12"/>
          <p:cNvPicPr>
            <a:picLocks noChangeAspect="1" noChangeArrowheads="1"/>
          </p:cNvPicPr>
          <p:nvPr/>
        </p:nvPicPr>
        <p:blipFill>
          <a:blip r:embed="rId6" cstate="print"/>
          <a:srcRect/>
          <a:stretch>
            <a:fillRect/>
          </a:stretch>
        </p:blipFill>
        <p:spPr bwMode="auto">
          <a:xfrm>
            <a:off x="0" y="0"/>
            <a:ext cx="4953000" cy="3287713"/>
          </a:xfrm>
          <a:prstGeom prst="rect">
            <a:avLst/>
          </a:prstGeom>
          <a:noFill/>
          <a:ln w="9525">
            <a:noFill/>
            <a:miter lim="800000"/>
            <a:headEnd/>
            <a:tailEnd/>
          </a:ln>
        </p:spPr>
      </p:pic>
      <p:sp>
        <p:nvSpPr>
          <p:cNvPr id="8" name="TextBox 7"/>
          <p:cNvSpPr txBox="1"/>
          <p:nvPr/>
        </p:nvSpPr>
        <p:spPr>
          <a:xfrm>
            <a:off x="5105400" y="228600"/>
            <a:ext cx="2514600" cy="70802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0" hangingPunct="0">
              <a:defRPr/>
            </a:pPr>
            <a:r>
              <a:rPr lang="en-US" sz="2000" dirty="0" err="1">
                <a:solidFill>
                  <a:srgbClr val="C00000"/>
                </a:solidFill>
                <a:latin typeface="Times New Roman" pitchFamily="18" charset="0"/>
                <a:cs typeface="Times New Roman" pitchFamily="18" charset="0"/>
              </a:rPr>
              <a:t>Pumphrey</a:t>
            </a:r>
            <a:r>
              <a:rPr lang="en-US" sz="2000" dirty="0">
                <a:solidFill>
                  <a:srgbClr val="C00000"/>
                </a:solidFill>
                <a:latin typeface="Times New Roman" pitchFamily="18" charset="0"/>
                <a:cs typeface="Times New Roman" pitchFamily="18" charset="0"/>
              </a:rPr>
              <a:t> &amp; Crum J. Fluid </a:t>
            </a:r>
            <a:r>
              <a:rPr lang="en-US" sz="2000" dirty="0" err="1">
                <a:solidFill>
                  <a:srgbClr val="C00000"/>
                </a:solidFill>
                <a:latin typeface="Times New Roman" pitchFamily="18" charset="0"/>
                <a:cs typeface="Times New Roman" pitchFamily="18" charset="0"/>
              </a:rPr>
              <a:t>Mech</a:t>
            </a:r>
            <a:r>
              <a:rPr lang="en-US" sz="2000" dirty="0">
                <a:solidFill>
                  <a:srgbClr val="C00000"/>
                </a:solidFill>
                <a:latin typeface="Times New Roman" pitchFamily="18" charset="0"/>
                <a:cs typeface="Times New Roman" pitchFamily="18" charset="0"/>
              </a:rPr>
              <a:t>, 1990</a:t>
            </a:r>
            <a:endParaRPr lang="en-IN" sz="2000" dirty="0">
              <a:solidFill>
                <a:srgbClr val="C00000"/>
              </a:solidFill>
              <a:latin typeface="Times New Roman" pitchFamily="18" charset="0"/>
              <a:cs typeface="Times New Roman" pitchFamily="18" charset="0"/>
            </a:endParaRPr>
          </a:p>
        </p:txBody>
      </p:sp>
    </p:spTree>
  </p:cSld>
  <p:clrMapOvr>
    <a:masterClrMapping/>
  </p:clrMapOvr>
  <p:transition spd="slow">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6" name="Picture 2"/>
          <p:cNvPicPr>
            <a:picLocks noChangeAspect="1" noChangeArrowheads="1"/>
          </p:cNvPicPr>
          <p:nvPr/>
        </p:nvPicPr>
        <p:blipFill>
          <a:blip r:embed="rId3" cstate="print"/>
          <a:srcRect/>
          <a:stretch>
            <a:fillRect/>
          </a:stretch>
        </p:blipFill>
        <p:spPr bwMode="auto">
          <a:xfrm>
            <a:off x="457200" y="0"/>
            <a:ext cx="4954588" cy="4322763"/>
          </a:xfrm>
          <a:prstGeom prst="rect">
            <a:avLst/>
          </a:prstGeom>
          <a:noFill/>
          <a:ln w="9525">
            <a:noFill/>
            <a:miter lim="800000"/>
            <a:headEnd/>
            <a:tailEnd/>
          </a:ln>
        </p:spPr>
      </p:pic>
      <p:sp>
        <p:nvSpPr>
          <p:cNvPr id="5" name="TextBox 4"/>
          <p:cNvSpPr txBox="1"/>
          <p:nvPr/>
        </p:nvSpPr>
        <p:spPr>
          <a:xfrm>
            <a:off x="5951538" y="152400"/>
            <a:ext cx="2963862" cy="323215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just" eaLnBrk="0" hangingPunct="0">
              <a:defRPr/>
            </a:pPr>
            <a:r>
              <a:rPr lang="en-US" sz="1200" dirty="0">
                <a:solidFill>
                  <a:srgbClr val="C00000"/>
                </a:solidFill>
                <a:latin typeface="Times New Roman" pitchFamily="18" charset="0"/>
                <a:cs typeface="Times New Roman" pitchFamily="18" charset="0"/>
              </a:rPr>
              <a:t>Rayleigh </a:t>
            </a:r>
            <a:r>
              <a:rPr lang="en-US" sz="1200" dirty="0" err="1">
                <a:solidFill>
                  <a:srgbClr val="C00000"/>
                </a:solidFill>
                <a:latin typeface="Times New Roman" pitchFamily="18" charset="0"/>
                <a:cs typeface="Times New Roman" pitchFamily="18" charset="0"/>
              </a:rPr>
              <a:t>Plesset</a:t>
            </a:r>
            <a:r>
              <a:rPr lang="en-US" sz="1200" dirty="0">
                <a:solidFill>
                  <a:srgbClr val="C00000"/>
                </a:solidFill>
                <a:latin typeface="Times New Roman" pitchFamily="18" charset="0"/>
                <a:cs typeface="Times New Roman" pitchFamily="18" charset="0"/>
              </a:rPr>
              <a:t> equation (low viscosity)</a:t>
            </a:r>
            <a:endParaRPr lang="en-IN" sz="1200" dirty="0">
              <a:solidFill>
                <a:srgbClr val="C00000"/>
              </a:solidFill>
              <a:latin typeface="Times New Roman" pitchFamily="18" charset="0"/>
              <a:cs typeface="Times New Roman" pitchFamily="18" charset="0"/>
            </a:endParaRPr>
          </a:p>
          <a:p>
            <a:pPr algn="just" eaLnBrk="0" hangingPunct="0">
              <a:defRPr/>
            </a:pPr>
            <a:endParaRPr lang="en-IN" sz="1200" dirty="0">
              <a:solidFill>
                <a:srgbClr val="C00000"/>
              </a:solidFill>
              <a:latin typeface="Times New Roman" pitchFamily="18" charset="0"/>
              <a:cs typeface="Times New Roman" pitchFamily="18" charset="0"/>
            </a:endParaRPr>
          </a:p>
          <a:p>
            <a:pPr algn="just" eaLnBrk="0" hangingPunct="0">
              <a:defRPr/>
            </a:pPr>
            <a:endParaRPr lang="en-IN" sz="1200" dirty="0">
              <a:solidFill>
                <a:srgbClr val="C00000"/>
              </a:solidFill>
              <a:latin typeface="Times New Roman" pitchFamily="18" charset="0"/>
              <a:cs typeface="Times New Roman" pitchFamily="18" charset="0"/>
            </a:endParaRPr>
          </a:p>
          <a:p>
            <a:pPr algn="just" eaLnBrk="0" hangingPunct="0">
              <a:defRPr/>
            </a:pPr>
            <a:endParaRPr lang="en-IN" sz="1200" dirty="0">
              <a:solidFill>
                <a:srgbClr val="C00000"/>
              </a:solidFill>
              <a:latin typeface="Times New Roman" pitchFamily="18" charset="0"/>
              <a:cs typeface="Times New Roman" pitchFamily="18" charset="0"/>
            </a:endParaRPr>
          </a:p>
          <a:p>
            <a:pPr algn="just" eaLnBrk="0" hangingPunct="0">
              <a:defRPr/>
            </a:pPr>
            <a:endParaRPr lang="en-IN" sz="1200" dirty="0">
              <a:solidFill>
                <a:srgbClr val="C00000"/>
              </a:solidFill>
              <a:latin typeface="Times New Roman" pitchFamily="18" charset="0"/>
              <a:cs typeface="Times New Roman" pitchFamily="18" charset="0"/>
            </a:endParaRPr>
          </a:p>
          <a:p>
            <a:pPr algn="just" eaLnBrk="0" hangingPunct="0">
              <a:defRPr/>
            </a:pPr>
            <a:endParaRPr lang="en-IN" sz="1200" dirty="0">
              <a:solidFill>
                <a:srgbClr val="C00000"/>
              </a:solidFill>
              <a:latin typeface="Times New Roman" pitchFamily="18" charset="0"/>
              <a:cs typeface="Times New Roman" pitchFamily="18" charset="0"/>
            </a:endParaRPr>
          </a:p>
          <a:p>
            <a:pPr algn="just" eaLnBrk="0" hangingPunct="0">
              <a:defRPr/>
            </a:pPr>
            <a:r>
              <a:rPr lang="en-IN" sz="1200" dirty="0" err="1">
                <a:solidFill>
                  <a:srgbClr val="C00000"/>
                </a:solidFill>
                <a:latin typeface="Times New Roman" pitchFamily="18" charset="0"/>
                <a:cs typeface="Times New Roman" pitchFamily="18" charset="0"/>
              </a:rPr>
              <a:t>Keim</a:t>
            </a:r>
            <a:r>
              <a:rPr lang="en-IN" sz="1200" dirty="0">
                <a:solidFill>
                  <a:srgbClr val="C00000"/>
                </a:solidFill>
                <a:latin typeface="Times New Roman" pitchFamily="18" charset="0"/>
                <a:cs typeface="Times New Roman" pitchFamily="18" charset="0"/>
              </a:rPr>
              <a:t> </a:t>
            </a:r>
            <a:r>
              <a:rPr lang="en-IN" sz="1200" i="1" dirty="0">
                <a:solidFill>
                  <a:srgbClr val="C00000"/>
                </a:solidFill>
                <a:latin typeface="Times New Roman" pitchFamily="18" charset="0"/>
                <a:cs typeface="Times New Roman" pitchFamily="18" charset="0"/>
              </a:rPr>
              <a:t>et al</a:t>
            </a:r>
            <a:r>
              <a:rPr lang="en-IN" sz="1200" dirty="0">
                <a:solidFill>
                  <a:srgbClr val="C00000"/>
                </a:solidFill>
                <a:latin typeface="Times New Roman" pitchFamily="18" charset="0"/>
                <a:cs typeface="Times New Roman" pitchFamily="18" charset="0"/>
              </a:rPr>
              <a:t>.(2006)</a:t>
            </a:r>
          </a:p>
          <a:p>
            <a:pPr algn="just" eaLnBrk="0" hangingPunct="0">
              <a:defRPr/>
            </a:pPr>
            <a:endParaRPr lang="en-US" sz="1200" dirty="0">
              <a:solidFill>
                <a:srgbClr val="C00000"/>
              </a:solidFill>
              <a:latin typeface="Times New Roman" pitchFamily="18" charset="0"/>
              <a:cs typeface="Times New Roman" pitchFamily="18" charset="0"/>
            </a:endParaRPr>
          </a:p>
          <a:p>
            <a:pPr algn="just" eaLnBrk="0" hangingPunct="0">
              <a:defRPr/>
            </a:pPr>
            <a:r>
              <a:rPr lang="en-IN" sz="1200" dirty="0" err="1">
                <a:solidFill>
                  <a:srgbClr val="C00000"/>
                </a:solidFill>
                <a:latin typeface="Times New Roman" pitchFamily="18" charset="0"/>
                <a:cs typeface="Times New Roman" pitchFamily="18" charset="0"/>
              </a:rPr>
              <a:t>Thoroddsen</a:t>
            </a:r>
            <a:r>
              <a:rPr lang="en-IN" sz="1200" dirty="0">
                <a:solidFill>
                  <a:srgbClr val="C00000"/>
                </a:solidFill>
                <a:latin typeface="Times New Roman" pitchFamily="18" charset="0"/>
                <a:cs typeface="Times New Roman" pitchFamily="18" charset="0"/>
              </a:rPr>
              <a:t> </a:t>
            </a:r>
            <a:r>
              <a:rPr lang="en-IN" sz="1200" i="1" dirty="0">
                <a:solidFill>
                  <a:srgbClr val="C00000"/>
                </a:solidFill>
                <a:latin typeface="Times New Roman" pitchFamily="18" charset="0"/>
                <a:cs typeface="Times New Roman" pitchFamily="18" charset="0"/>
              </a:rPr>
              <a:t>et al</a:t>
            </a:r>
            <a:r>
              <a:rPr lang="en-IN" sz="1200" dirty="0">
                <a:solidFill>
                  <a:srgbClr val="C00000"/>
                </a:solidFill>
                <a:latin typeface="Times New Roman" pitchFamily="18" charset="0"/>
                <a:cs typeface="Times New Roman" pitchFamily="18" charset="0"/>
              </a:rPr>
              <a:t>.(2007)</a:t>
            </a:r>
          </a:p>
          <a:p>
            <a:pPr algn="just" eaLnBrk="0" hangingPunct="0">
              <a:defRPr/>
            </a:pPr>
            <a:endParaRPr lang="en-US" sz="1200" i="1" dirty="0">
              <a:solidFill>
                <a:srgbClr val="C00000"/>
              </a:solidFill>
              <a:latin typeface="Times New Roman" pitchFamily="18" charset="0"/>
              <a:cs typeface="Times New Roman" pitchFamily="18" charset="0"/>
            </a:endParaRPr>
          </a:p>
          <a:p>
            <a:pPr algn="just" eaLnBrk="0" hangingPunct="0">
              <a:defRPr/>
            </a:pPr>
            <a:r>
              <a:rPr lang="en-IN" sz="1200" dirty="0" err="1">
                <a:solidFill>
                  <a:srgbClr val="C00000"/>
                </a:solidFill>
                <a:latin typeface="Times New Roman" pitchFamily="18" charset="0"/>
                <a:cs typeface="Times New Roman" pitchFamily="18" charset="0"/>
              </a:rPr>
              <a:t>Gordillo</a:t>
            </a:r>
            <a:r>
              <a:rPr lang="en-IN" sz="1200" dirty="0">
                <a:solidFill>
                  <a:srgbClr val="C00000"/>
                </a:solidFill>
                <a:latin typeface="Times New Roman" pitchFamily="18" charset="0"/>
                <a:cs typeface="Times New Roman" pitchFamily="18" charset="0"/>
              </a:rPr>
              <a:t> </a:t>
            </a:r>
            <a:r>
              <a:rPr lang="en-IN" sz="1200" i="1" dirty="0">
                <a:solidFill>
                  <a:srgbClr val="C00000"/>
                </a:solidFill>
                <a:latin typeface="Times New Roman" pitchFamily="18" charset="0"/>
                <a:cs typeface="Times New Roman" pitchFamily="18" charset="0"/>
              </a:rPr>
              <a:t>et al</a:t>
            </a:r>
            <a:r>
              <a:rPr lang="en-IN" sz="1200" dirty="0">
                <a:solidFill>
                  <a:srgbClr val="C00000"/>
                </a:solidFill>
                <a:latin typeface="Times New Roman" pitchFamily="18" charset="0"/>
                <a:cs typeface="Times New Roman" pitchFamily="18" charset="0"/>
              </a:rPr>
              <a:t>.(2006)</a:t>
            </a:r>
          </a:p>
          <a:p>
            <a:pPr algn="just" eaLnBrk="0" hangingPunct="0">
              <a:defRPr/>
            </a:pPr>
            <a:endParaRPr lang="en-US" sz="1200" i="1" dirty="0">
              <a:solidFill>
                <a:srgbClr val="C00000"/>
              </a:solidFill>
              <a:latin typeface="Times New Roman" pitchFamily="18" charset="0"/>
              <a:cs typeface="Times New Roman" pitchFamily="18" charset="0"/>
            </a:endParaRPr>
          </a:p>
          <a:p>
            <a:pPr algn="just" eaLnBrk="0" hangingPunct="0">
              <a:defRPr/>
            </a:pPr>
            <a:endParaRPr lang="en-IN" sz="1200" dirty="0">
              <a:solidFill>
                <a:srgbClr val="C00000"/>
              </a:solidFill>
              <a:latin typeface="Times New Roman" pitchFamily="18" charset="0"/>
              <a:cs typeface="Times New Roman" pitchFamily="18" charset="0"/>
            </a:endParaRPr>
          </a:p>
          <a:p>
            <a:pPr algn="just" eaLnBrk="0" hangingPunct="0">
              <a:defRPr/>
            </a:pPr>
            <a:endParaRPr lang="en-IN" sz="1200" dirty="0">
              <a:solidFill>
                <a:srgbClr val="C00000"/>
              </a:solidFill>
              <a:latin typeface="Times New Roman" pitchFamily="18" charset="0"/>
              <a:cs typeface="Times New Roman" pitchFamily="18" charset="0"/>
            </a:endParaRPr>
          </a:p>
          <a:p>
            <a:pPr algn="just" eaLnBrk="0" hangingPunct="0">
              <a:defRPr/>
            </a:pPr>
            <a:r>
              <a:rPr lang="en-IN" sz="1200" dirty="0">
                <a:solidFill>
                  <a:srgbClr val="C00000"/>
                </a:solidFill>
                <a:latin typeface="Times New Roman" pitchFamily="18" charset="0"/>
                <a:cs typeface="Times New Roman" pitchFamily="18" charset="0"/>
              </a:rPr>
              <a:t>Eggers </a:t>
            </a:r>
            <a:r>
              <a:rPr lang="en-IN" sz="1200" i="1" dirty="0">
                <a:solidFill>
                  <a:srgbClr val="C00000"/>
                </a:solidFill>
                <a:latin typeface="Times New Roman" pitchFamily="18" charset="0"/>
                <a:cs typeface="Times New Roman" pitchFamily="18" charset="0"/>
              </a:rPr>
              <a:t>et al. </a:t>
            </a:r>
            <a:r>
              <a:rPr lang="en-IN" sz="1200" dirty="0">
                <a:solidFill>
                  <a:srgbClr val="C00000"/>
                </a:solidFill>
                <a:latin typeface="Times New Roman" pitchFamily="18" charset="0"/>
                <a:cs typeface="Times New Roman" pitchFamily="18" charset="0"/>
              </a:rPr>
              <a:t>(2007)</a:t>
            </a:r>
          </a:p>
          <a:p>
            <a:pPr algn="just" eaLnBrk="0" hangingPunct="0">
              <a:defRPr/>
            </a:pPr>
            <a:endParaRPr lang="en-IN" sz="1200" dirty="0">
              <a:solidFill>
                <a:srgbClr val="C00000"/>
              </a:solidFill>
              <a:latin typeface="Times New Roman" pitchFamily="18" charset="0"/>
              <a:cs typeface="Times New Roman" pitchFamily="18" charset="0"/>
            </a:endParaRPr>
          </a:p>
          <a:p>
            <a:pPr algn="just" eaLnBrk="0" hangingPunct="0">
              <a:defRPr/>
            </a:pPr>
            <a:endParaRPr lang="en-US" sz="1200" dirty="0">
              <a:solidFill>
                <a:srgbClr val="C00000"/>
              </a:solidFill>
              <a:latin typeface="Times New Roman" pitchFamily="18" charset="0"/>
              <a:cs typeface="Times New Roman" pitchFamily="18" charset="0"/>
            </a:endParaRPr>
          </a:p>
        </p:txBody>
      </p:sp>
      <p:pic>
        <p:nvPicPr>
          <p:cNvPr id="32778" name="Picture 10"/>
          <p:cNvPicPr>
            <a:picLocks noChangeAspect="1" noChangeArrowheads="1"/>
          </p:cNvPicPr>
          <p:nvPr/>
        </p:nvPicPr>
        <p:blipFill>
          <a:blip r:embed="rId4" cstate="print"/>
          <a:srcRect/>
          <a:stretch>
            <a:fillRect/>
          </a:stretch>
        </p:blipFill>
        <p:spPr bwMode="auto">
          <a:xfrm>
            <a:off x="533400" y="4527550"/>
            <a:ext cx="5486400" cy="2559050"/>
          </a:xfrm>
          <a:prstGeom prst="rect">
            <a:avLst/>
          </a:prstGeom>
          <a:noFill/>
          <a:ln w="9525">
            <a:noFill/>
            <a:miter lim="800000"/>
            <a:headEnd/>
            <a:tailEnd/>
          </a:ln>
        </p:spPr>
      </p:pic>
      <p:sp>
        <p:nvSpPr>
          <p:cNvPr id="32779"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IN"/>
          </a:p>
        </p:txBody>
      </p:sp>
      <p:graphicFrame>
        <p:nvGraphicFramePr>
          <p:cNvPr id="32770" name="Object 11"/>
          <p:cNvGraphicFramePr>
            <a:graphicFrameLocks noChangeAspect="1"/>
          </p:cNvGraphicFramePr>
          <p:nvPr/>
        </p:nvGraphicFramePr>
        <p:xfrm>
          <a:off x="7550150" y="1274763"/>
          <a:ext cx="1289050" cy="249237"/>
        </p:xfrm>
        <a:graphic>
          <a:graphicData uri="http://schemas.openxmlformats.org/presentationml/2006/ole">
            <mc:AlternateContent xmlns:mc="http://schemas.openxmlformats.org/markup-compatibility/2006">
              <mc:Choice xmlns:v="urn:schemas-microsoft-com:vml" Requires="v">
                <p:oleObj spid="_x0000_s294436" name="Equation" r:id="rId5" imgW="812520" imgH="152280" progId="Equation.DSMT4">
                  <p:embed/>
                </p:oleObj>
              </mc:Choice>
              <mc:Fallback>
                <p:oleObj name="Equation" r:id="rId5" imgW="812520" imgH="152280" progId="Equation.DSMT4">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0150" y="1274763"/>
                        <a:ext cx="1289050" cy="249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80" name="Rectangle 13"/>
          <p:cNvSpPr>
            <a:spLocks noChangeArrowheads="1"/>
          </p:cNvSpPr>
          <p:nvPr/>
        </p:nvSpPr>
        <p:spPr bwMode="auto">
          <a:xfrm>
            <a:off x="0" y="180975"/>
            <a:ext cx="9144000" cy="0"/>
          </a:xfrm>
          <a:prstGeom prst="rect">
            <a:avLst/>
          </a:prstGeom>
          <a:noFill/>
          <a:ln w="9525">
            <a:noFill/>
            <a:miter lim="800000"/>
            <a:headEnd/>
            <a:tailEnd/>
          </a:ln>
        </p:spPr>
        <p:txBody>
          <a:bodyPr wrap="none" anchor="ctr">
            <a:spAutoFit/>
          </a:bodyPr>
          <a:lstStyle/>
          <a:p>
            <a:endParaRPr lang="en-IN"/>
          </a:p>
        </p:txBody>
      </p:sp>
      <p:graphicFrame>
        <p:nvGraphicFramePr>
          <p:cNvPr id="32771" name="Object 14"/>
          <p:cNvGraphicFramePr>
            <a:graphicFrameLocks noChangeAspect="1"/>
          </p:cNvGraphicFramePr>
          <p:nvPr/>
        </p:nvGraphicFramePr>
        <p:xfrm>
          <a:off x="7608888" y="1657350"/>
          <a:ext cx="1306512" cy="247650"/>
        </p:xfrm>
        <a:graphic>
          <a:graphicData uri="http://schemas.openxmlformats.org/presentationml/2006/ole">
            <mc:AlternateContent xmlns:mc="http://schemas.openxmlformats.org/markup-compatibility/2006">
              <mc:Choice xmlns:v="urn:schemas-microsoft-com:vml" Requires="v">
                <p:oleObj spid="_x0000_s294437" name="Equation" r:id="rId7" imgW="825480" imgH="152280" progId="Equation.DSMT4">
                  <p:embed/>
                </p:oleObj>
              </mc:Choice>
              <mc:Fallback>
                <p:oleObj name="Equation" r:id="rId7" imgW="825480" imgH="152280" progId="Equation.DSMT4">
                  <p:embed/>
                  <p:pic>
                    <p:nvPicPr>
                      <p:cNvPr id="0"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8888" y="1657350"/>
                        <a:ext cx="1306512" cy="247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81" name="Rectangle 1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IN"/>
          </a:p>
        </p:txBody>
      </p:sp>
      <p:graphicFrame>
        <p:nvGraphicFramePr>
          <p:cNvPr id="32772" name="Object 15"/>
          <p:cNvGraphicFramePr>
            <a:graphicFrameLocks noChangeAspect="1"/>
          </p:cNvGraphicFramePr>
          <p:nvPr/>
        </p:nvGraphicFramePr>
        <p:xfrm>
          <a:off x="6027738" y="2306638"/>
          <a:ext cx="2665412" cy="395287"/>
        </p:xfrm>
        <a:graphic>
          <a:graphicData uri="http://schemas.openxmlformats.org/presentationml/2006/ole">
            <mc:AlternateContent xmlns:mc="http://schemas.openxmlformats.org/markup-compatibility/2006">
              <mc:Choice xmlns:v="urn:schemas-microsoft-com:vml" Requires="v">
                <p:oleObj spid="_x0000_s294438" name="Equation" r:id="rId9" imgW="1612800" imgH="241200" progId="Equation.DSMT4">
                  <p:embed/>
                </p:oleObj>
              </mc:Choice>
              <mc:Fallback>
                <p:oleObj name="Equation" r:id="rId9" imgW="1612800" imgH="241200" progId="Equation.DSMT4">
                  <p:embed/>
                  <p:pic>
                    <p:nvPicPr>
                      <p:cNvPr id="0" name="Object 1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7738" y="2306638"/>
                        <a:ext cx="2665412"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82" name="Rectangle 17"/>
          <p:cNvSpPr>
            <a:spLocks noChangeArrowheads="1"/>
          </p:cNvSpPr>
          <p:nvPr/>
        </p:nvSpPr>
        <p:spPr bwMode="auto">
          <a:xfrm>
            <a:off x="0" y="276225"/>
            <a:ext cx="9144000" cy="0"/>
          </a:xfrm>
          <a:prstGeom prst="rect">
            <a:avLst/>
          </a:prstGeom>
          <a:noFill/>
          <a:ln w="9525">
            <a:noFill/>
            <a:miter lim="800000"/>
            <a:headEnd/>
            <a:tailEnd/>
          </a:ln>
        </p:spPr>
        <p:txBody>
          <a:bodyPr wrap="none" anchor="ctr">
            <a:spAutoFit/>
          </a:bodyPr>
          <a:lstStyle/>
          <a:p>
            <a:endParaRPr lang="en-IN"/>
          </a:p>
        </p:txBody>
      </p:sp>
      <p:sp>
        <p:nvSpPr>
          <p:cNvPr id="32783" name="Rectangle 19"/>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IN"/>
          </a:p>
        </p:txBody>
      </p:sp>
      <p:graphicFrame>
        <p:nvGraphicFramePr>
          <p:cNvPr id="32773" name="Object 18"/>
          <p:cNvGraphicFramePr>
            <a:graphicFrameLocks noChangeAspect="1"/>
          </p:cNvGraphicFramePr>
          <p:nvPr/>
        </p:nvGraphicFramePr>
        <p:xfrm>
          <a:off x="6027738" y="2916238"/>
          <a:ext cx="2587625" cy="422275"/>
        </p:xfrm>
        <a:graphic>
          <a:graphicData uri="http://schemas.openxmlformats.org/presentationml/2006/ole">
            <mc:AlternateContent xmlns:mc="http://schemas.openxmlformats.org/markup-compatibility/2006">
              <mc:Choice xmlns:v="urn:schemas-microsoft-com:vml" Requires="v">
                <p:oleObj spid="_x0000_s294439" name="Equation" r:id="rId11" imgW="1638000" imgH="266400" progId="Equation.DSMT4">
                  <p:embed/>
                </p:oleObj>
              </mc:Choice>
              <mc:Fallback>
                <p:oleObj name="Equation" r:id="rId11" imgW="1638000" imgH="266400" progId="Equation.DSMT4">
                  <p:embed/>
                  <p:pic>
                    <p:nvPicPr>
                      <p:cNvPr id="0" name="Object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27738" y="2916238"/>
                        <a:ext cx="2587625"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84" name="Rectangle 21"/>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IN"/>
          </a:p>
        </p:txBody>
      </p:sp>
      <p:graphicFrame>
        <p:nvGraphicFramePr>
          <p:cNvPr id="32774" name="Object 20"/>
          <p:cNvGraphicFramePr>
            <a:graphicFrameLocks noChangeAspect="1"/>
          </p:cNvGraphicFramePr>
          <p:nvPr/>
        </p:nvGraphicFramePr>
        <p:xfrm>
          <a:off x="6096000" y="4495800"/>
          <a:ext cx="2749550" cy="284163"/>
        </p:xfrm>
        <a:graphic>
          <a:graphicData uri="http://schemas.openxmlformats.org/presentationml/2006/ole">
            <mc:AlternateContent xmlns:mc="http://schemas.openxmlformats.org/markup-compatibility/2006">
              <mc:Choice xmlns:v="urn:schemas-microsoft-com:vml" Requires="v">
                <p:oleObj spid="_x0000_s294440" name="Equation" r:id="rId13" imgW="1638000" imgH="164880" progId="Equation.DSMT4">
                  <p:embed/>
                </p:oleObj>
              </mc:Choice>
              <mc:Fallback>
                <p:oleObj name="Equation" r:id="rId13" imgW="1638000" imgH="164880" progId="Equation.DSMT4">
                  <p:embed/>
                  <p:pic>
                    <p:nvPicPr>
                      <p:cNvPr id="0" name="Object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0" y="4495800"/>
                        <a:ext cx="2749550" cy="284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85" name="Rectangle 22"/>
          <p:cNvSpPr>
            <a:spLocks noChangeArrowheads="1"/>
          </p:cNvSpPr>
          <p:nvPr/>
        </p:nvSpPr>
        <p:spPr bwMode="auto">
          <a:xfrm>
            <a:off x="0" y="180975"/>
            <a:ext cx="9144000" cy="0"/>
          </a:xfrm>
          <a:prstGeom prst="rect">
            <a:avLst/>
          </a:prstGeom>
          <a:noFill/>
          <a:ln w="9525">
            <a:noFill/>
            <a:miter lim="800000"/>
            <a:headEnd/>
            <a:tailEnd/>
          </a:ln>
        </p:spPr>
        <p:txBody>
          <a:bodyPr wrap="none" anchor="ctr">
            <a:spAutoFit/>
          </a:bodyPr>
          <a:lstStyle/>
          <a:p>
            <a:endParaRPr lang="en-IN"/>
          </a:p>
        </p:txBody>
      </p:sp>
      <p:graphicFrame>
        <p:nvGraphicFramePr>
          <p:cNvPr id="32775" name="Object 3"/>
          <p:cNvGraphicFramePr>
            <a:graphicFrameLocks noChangeAspect="1"/>
          </p:cNvGraphicFramePr>
          <p:nvPr/>
        </p:nvGraphicFramePr>
        <p:xfrm>
          <a:off x="6096000" y="457200"/>
          <a:ext cx="2592388" cy="647700"/>
        </p:xfrm>
        <a:graphic>
          <a:graphicData uri="http://schemas.openxmlformats.org/presentationml/2006/ole">
            <mc:AlternateContent xmlns:mc="http://schemas.openxmlformats.org/markup-compatibility/2006">
              <mc:Choice xmlns:v="urn:schemas-microsoft-com:vml" Requires="v">
                <p:oleObj spid="_x0000_s294441" name="Equation" r:id="rId15" imgW="1346040" imgH="355320" progId="Equation.DSMT4">
                  <p:embed/>
                </p:oleObj>
              </mc:Choice>
              <mc:Fallback>
                <p:oleObj name="Equation" r:id="rId15" imgW="1346040" imgH="355320" progId="Equation.DSMT4">
                  <p:embed/>
                  <p:pic>
                    <p:nvPicPr>
                      <p:cNvPr id="0" name="Object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96000" y="457200"/>
                        <a:ext cx="2592388"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BUBBLEENTRAPMENT.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209800" y="1381125"/>
            <a:ext cx="42672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2"/>
          <p:cNvSpPr>
            <a:spLocks noGrp="1" noChangeArrowheads="1"/>
          </p:cNvSpPr>
          <p:nvPr>
            <p:ph type="title"/>
          </p:nvPr>
        </p:nvSpPr>
        <p:spPr>
          <a:xfrm>
            <a:off x="685800" y="30163"/>
            <a:ext cx="7543800" cy="579437"/>
          </a:xfrm>
        </p:spPr>
        <p:txBody>
          <a:bodyPr/>
          <a:lstStyle/>
          <a:p>
            <a:pPr eaLnBrk="1" hangingPunct="1"/>
            <a:r>
              <a:rPr lang="en-US" altLang="en-US" sz="3200" b="1" u="sng" dirty="0" smtClean="0">
                <a:solidFill>
                  <a:srgbClr val="002060"/>
                </a:solidFill>
                <a:latin typeface="Times New Roman" panose="02020603050405020304" pitchFamily="18" charset="0"/>
              </a:rPr>
              <a:t>BUBBLE ENTRAPMENT</a:t>
            </a:r>
          </a:p>
        </p:txBody>
      </p:sp>
      <p:sp>
        <p:nvSpPr>
          <p:cNvPr id="92165" name="TextBox 7"/>
          <p:cNvSpPr txBox="1">
            <a:spLocks noChangeArrowheads="1"/>
          </p:cNvSpPr>
          <p:nvPr/>
        </p:nvSpPr>
        <p:spPr bwMode="auto">
          <a:xfrm>
            <a:off x="3406775" y="5495925"/>
            <a:ext cx="200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800" dirty="0" smtClean="0">
                <a:solidFill>
                  <a:prstClr val="black"/>
                </a:solidFill>
              </a:rPr>
              <a:t>Experiment</a:t>
            </a:r>
            <a:endParaRPr lang="en-IN" altLang="en-US" sz="2800" dirty="0" smtClean="0">
              <a:solidFill>
                <a:prstClr val="black"/>
              </a:solidFill>
            </a:endParaRPr>
          </a:p>
        </p:txBody>
      </p:sp>
    </p:spTree>
    <p:extLst>
      <p:ext uri="{BB962C8B-B14F-4D97-AF65-F5344CB8AC3E}">
        <p14:creationId xmlns:p14="http://schemas.microsoft.com/office/powerpoint/2010/main" val="12241376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UBBLE_ENTRAPMENT_15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62175" y="1095375"/>
            <a:ext cx="5153025" cy="5381625"/>
          </a:xfrm>
          <a:prstGeom prst="rect">
            <a:avLst/>
          </a:prstGeom>
        </p:spPr>
      </p:pic>
      <p:pic>
        <p:nvPicPr>
          <p:cNvPr id="3" name="Picture 2"/>
          <p:cNvPicPr>
            <a:picLocks noChangeAspect="1"/>
          </p:cNvPicPr>
          <p:nvPr/>
        </p:nvPicPr>
        <p:blipFill>
          <a:blip r:embed="rId5"/>
          <a:stretch>
            <a:fillRect/>
          </a:stretch>
        </p:blipFill>
        <p:spPr>
          <a:xfrm>
            <a:off x="621449" y="304800"/>
            <a:ext cx="7901101" cy="792549"/>
          </a:xfrm>
          <a:prstGeom prst="rect">
            <a:avLst/>
          </a:prstGeom>
        </p:spPr>
      </p:pic>
    </p:spTree>
    <p:extLst>
      <p:ext uri="{BB962C8B-B14F-4D97-AF65-F5344CB8AC3E}">
        <p14:creationId xmlns:p14="http://schemas.microsoft.com/office/powerpoint/2010/main" val="3745297385"/>
      </p:ext>
    </p:extLst>
  </p:cSld>
  <p:clrMapOvr>
    <a:masterClrMapping/>
  </p:clrMapOvr>
  <p:transition spd="slow">
    <p:zo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057400"/>
            <a:ext cx="5998757" cy="707886"/>
          </a:xfrm>
          <a:prstGeom prst="rect">
            <a:avLst/>
          </a:prstGeom>
          <a:noFill/>
        </p:spPr>
        <p:txBody>
          <a:bodyPr wrap="none" rtlCol="0">
            <a:spAutoFit/>
          </a:bodyPr>
          <a:lstStyle/>
          <a:p>
            <a:r>
              <a:rPr lang="en-US" sz="4000" b="1" smtClean="0">
                <a:solidFill>
                  <a:srgbClr val="FF0000"/>
                </a:solidFill>
                <a:latin typeface="Times New Roman" panose="02020603050405020304" pitchFamily="18" charset="0"/>
                <a:cs typeface="Times New Roman" panose="02020603050405020304" pitchFamily="18" charset="0"/>
              </a:rPr>
              <a:t>Large Bubble Entrapment</a:t>
            </a:r>
            <a:endParaRPr lang="en-US" sz="4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204327"/>
      </p:ext>
    </p:extLst>
  </p:cSld>
  <p:clrMapOvr>
    <a:masterClrMapping/>
  </p:clrMapOvr>
  <p:transition spd="slow">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4735033" cy="297715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033" y="1154940"/>
            <a:ext cx="4358999" cy="2965212"/>
          </a:xfrm>
          <a:prstGeom prst="rect">
            <a:avLst/>
          </a:prstGeom>
        </p:spPr>
      </p:pic>
      <p:sp>
        <p:nvSpPr>
          <p:cNvPr id="4" name="TextBox 3"/>
          <p:cNvSpPr txBox="1"/>
          <p:nvPr/>
        </p:nvSpPr>
        <p:spPr>
          <a:xfrm>
            <a:off x="259611" y="5410200"/>
            <a:ext cx="8834421"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342900" indent="-342900" eaLnBrk="0" hangingPunct="0">
              <a:buFont typeface="Wingdings" panose="05000000000000000000" pitchFamily="2" charset="2"/>
              <a:buChar char="v"/>
              <a:defRPr/>
            </a:pPr>
            <a:r>
              <a:rPr lang="en-IN" sz="2400" smtClean="0">
                <a:latin typeface="Times New Roman" pitchFamily="18" charset="0"/>
                <a:cs typeface="Times New Roman" pitchFamily="18" charset="0"/>
              </a:rPr>
              <a:t>Classification map proposed by Pumphrey and Elmore (1990)</a:t>
            </a:r>
            <a:endParaRPr lang="en-IN" sz="2400" dirty="0">
              <a:latin typeface="Times New Roman" pitchFamily="18" charset="0"/>
              <a:cs typeface="Times New Roman" pitchFamily="18" charset="0"/>
            </a:endParaRPr>
          </a:p>
        </p:txBody>
      </p:sp>
      <p:sp>
        <p:nvSpPr>
          <p:cNvPr id="5" name="TextBox 4"/>
          <p:cNvSpPr txBox="1"/>
          <p:nvPr/>
        </p:nvSpPr>
        <p:spPr>
          <a:xfrm>
            <a:off x="457201" y="609600"/>
            <a:ext cx="1981199" cy="461665"/>
          </a:xfrm>
          <a:prstGeom prst="rect">
            <a:avLst/>
          </a:prstGeom>
          <a:solidFill>
            <a:srgbClr val="6BCDD7"/>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l" eaLnBrk="0" hangingPunct="0">
              <a:defRPr/>
            </a:pPr>
            <a:r>
              <a:rPr lang="en-IN" sz="2400" smtClean="0">
                <a:solidFill>
                  <a:srgbClr val="FF0000"/>
                </a:solidFill>
                <a:latin typeface="Times New Roman" pitchFamily="18" charset="0"/>
                <a:cs typeface="Times New Roman" pitchFamily="18" charset="0"/>
              </a:rPr>
              <a:t>Let us revisit..</a:t>
            </a:r>
            <a:endParaRPr lang="en-IN" sz="2400" dirty="0">
              <a:solidFill>
                <a:srgbClr val="FF0000"/>
              </a:solidFill>
              <a:latin typeface="Times New Roman" pitchFamily="18" charset="0"/>
              <a:cs typeface="Times New Roman" pitchFamily="18" charset="0"/>
            </a:endParaRPr>
          </a:p>
        </p:txBody>
      </p:sp>
      <p:cxnSp>
        <p:nvCxnSpPr>
          <p:cNvPr id="10" name="Straight Arrow Connector 9"/>
          <p:cNvCxnSpPr/>
          <p:nvPr/>
        </p:nvCxnSpPr>
        <p:spPr bwMode="auto">
          <a:xfrm flipV="1">
            <a:off x="1197000" y="3276600"/>
            <a:ext cx="2232000" cy="1152000"/>
          </a:xfrm>
          <a:prstGeom prst="straightConnector1">
            <a:avLst/>
          </a:prstGeom>
          <a:solidFill>
            <a:schemeClr val="accent1"/>
          </a:solidFill>
          <a:ln w="9525" cap="flat" cmpd="sng" algn="ctr">
            <a:solidFill>
              <a:srgbClr val="FF0000"/>
            </a:solidFill>
            <a:prstDash val="solid"/>
            <a:miter lim="800000"/>
            <a:headEnd type="none" w="med" len="med"/>
            <a:tailEnd type="triangle"/>
          </a:ln>
          <a:effectLst/>
        </p:spPr>
      </p:cxnSp>
      <p:sp>
        <p:nvSpPr>
          <p:cNvPr id="11" name="TextBox 10"/>
          <p:cNvSpPr txBox="1"/>
          <p:nvPr/>
        </p:nvSpPr>
        <p:spPr>
          <a:xfrm>
            <a:off x="0" y="4381535"/>
            <a:ext cx="8834421"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l" eaLnBrk="0" hangingPunct="0">
              <a:buFont typeface="Wingdings" panose="05000000000000000000" pitchFamily="2" charset="2"/>
              <a:buChar char="Ø"/>
              <a:defRPr/>
            </a:pPr>
            <a:r>
              <a:rPr lang="en-IN" sz="2400" smtClean="0">
                <a:latin typeface="Times New Roman" pitchFamily="18" charset="0"/>
                <a:cs typeface="Times New Roman" pitchFamily="18" charset="0"/>
              </a:rPr>
              <a:t>Small large bubble entrapment regime</a:t>
            </a:r>
            <a:endParaRPr lang="en-IN" sz="2400" dirty="0">
              <a:latin typeface="Times New Roman" pitchFamily="18" charset="0"/>
              <a:cs typeface="Times New Roman" pitchFamily="18" charset="0"/>
            </a:endParaRPr>
          </a:p>
        </p:txBody>
      </p:sp>
    </p:spTree>
    <p:extLst>
      <p:ext uri="{BB962C8B-B14F-4D97-AF65-F5344CB8AC3E}">
        <p14:creationId xmlns:p14="http://schemas.microsoft.com/office/powerpoint/2010/main" val="2766452065"/>
      </p:ext>
    </p:extLst>
  </p:cSld>
  <p:clrMapOvr>
    <a:masterClrMapping/>
  </p:clrMapOvr>
  <p:transition spd="slow">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122238"/>
            <a:ext cx="7543800" cy="563562"/>
          </a:xfrm>
        </p:spPr>
        <p:txBody>
          <a:bodyPr/>
          <a:lstStyle/>
          <a:p>
            <a:pPr>
              <a:defRPr/>
            </a:pPr>
            <a:r>
              <a:rPr lang="en-US" sz="3200" u="sng">
                <a:solidFill>
                  <a:schemeClr val="hlink"/>
                </a:solidFill>
                <a:latin typeface="Times New Roman" pitchFamily="18" charset="0"/>
              </a:rPr>
              <a:t>Impact of drop on liquid </a:t>
            </a:r>
          </a:p>
        </p:txBody>
      </p:sp>
      <p:pic>
        <p:nvPicPr>
          <p:cNvPr id="83971" name="Picture 1" descr="C:\Documents and Settings\user\Desktop\liquid 4.jpg"/>
          <p:cNvPicPr>
            <a:picLocks noChangeAspect="1" noChangeArrowheads="1"/>
          </p:cNvPicPr>
          <p:nvPr/>
        </p:nvPicPr>
        <p:blipFill>
          <a:blip r:embed="rId3" cstate="print"/>
          <a:srcRect/>
          <a:stretch>
            <a:fillRect/>
          </a:stretch>
        </p:blipFill>
        <p:spPr bwMode="auto">
          <a:xfrm>
            <a:off x="914400" y="838200"/>
            <a:ext cx="6870700" cy="5538788"/>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218" y="967658"/>
            <a:ext cx="6972300" cy="5305425"/>
          </a:xfrm>
          <a:prstGeom prst="rect">
            <a:avLst/>
          </a:prstGeom>
        </p:spPr>
      </p:pic>
      <p:sp>
        <p:nvSpPr>
          <p:cNvPr id="3" name="TextBox 2"/>
          <p:cNvSpPr txBox="1"/>
          <p:nvPr/>
        </p:nvSpPr>
        <p:spPr>
          <a:xfrm>
            <a:off x="143509" y="6243935"/>
            <a:ext cx="8356255" cy="461665"/>
          </a:xfrm>
          <a:prstGeom prst="rect">
            <a:avLst/>
          </a:prstGeom>
          <a:solidFill>
            <a:schemeClr val="bg1"/>
          </a:solidFill>
        </p:spPr>
        <p:txBody>
          <a:bodyPr wrap="square" rtlCol="0">
            <a:spAutoFit/>
          </a:bodyPr>
          <a:lstStyle/>
          <a:p>
            <a:pPr marL="285750" indent="-285750">
              <a:buFont typeface="Wingdings" pitchFamily="2" charset="2"/>
              <a:buChar char="v"/>
            </a:pPr>
            <a:r>
              <a:rPr lang="en-US" sz="1200" smtClean="0">
                <a:latin typeface="Times New Roman" pitchFamily="18" charset="0"/>
                <a:cs typeface="Times New Roman" pitchFamily="18" charset="0"/>
              </a:rPr>
              <a:t>Wang </a:t>
            </a:r>
            <a:r>
              <a:rPr lang="en-US" sz="1200">
                <a:latin typeface="Times New Roman" pitchFamily="18" charset="0"/>
                <a:cs typeface="Times New Roman" pitchFamily="18" charset="0"/>
              </a:rPr>
              <a:t>et al.(</a:t>
            </a:r>
            <a:r>
              <a:rPr lang="en-US" sz="1200" smtClean="0">
                <a:latin typeface="Times New Roman" pitchFamily="18" charset="0"/>
                <a:cs typeface="Times New Roman" pitchFamily="18" charset="0"/>
              </a:rPr>
              <a:t>2013) ‘Do we understand the bubble formation by a single drop impacting upon liquid surface? ’, Phy. Fluid </a:t>
            </a:r>
            <a:r>
              <a:rPr lang="en-US" sz="1200">
                <a:latin typeface="Times New Roman" pitchFamily="18" charset="0"/>
                <a:cs typeface="Times New Roman" pitchFamily="18" charset="0"/>
              </a:rPr>
              <a:t>, vol. </a:t>
            </a:r>
            <a:r>
              <a:rPr lang="en-US" sz="1200" smtClean="0">
                <a:latin typeface="Times New Roman" pitchFamily="18" charset="0"/>
                <a:cs typeface="Times New Roman" pitchFamily="18" charset="0"/>
              </a:rPr>
              <a:t>25, </a:t>
            </a:r>
            <a:r>
              <a:rPr lang="en-US" sz="1200">
                <a:latin typeface="Times New Roman" pitchFamily="18" charset="0"/>
                <a:cs typeface="Times New Roman" pitchFamily="18" charset="0"/>
              </a:rPr>
              <a:t>pp. </a:t>
            </a:r>
            <a:r>
              <a:rPr lang="en-US" sz="1200" smtClean="0">
                <a:latin typeface="Times New Roman" pitchFamily="18" charset="0"/>
                <a:cs typeface="Times New Roman" pitchFamily="18" charset="0"/>
              </a:rPr>
              <a:t>101702</a:t>
            </a:r>
            <a:endParaRPr 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1092722266"/>
      </p:ext>
    </p:extLst>
  </p:cSld>
  <p:clrMapOvr>
    <a:masterClrMapping/>
  </p:clrMapOvr>
  <p:transition spd="slow">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4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971245" y="1995019"/>
            <a:ext cx="3997119" cy="3553726"/>
          </a:xfrm>
          <a:prstGeom prst="rect">
            <a:avLst/>
          </a:prstGeom>
        </p:spPr>
      </p:pic>
      <p:pic>
        <p:nvPicPr>
          <p:cNvPr id="4" name="Fig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991673" y="1993809"/>
            <a:ext cx="2167162" cy="3851147"/>
          </a:xfrm>
          <a:prstGeom prst="rect">
            <a:avLst/>
          </a:prstGeom>
        </p:spPr>
      </p:pic>
      <p:sp>
        <p:nvSpPr>
          <p:cNvPr id="2" name="Slide Number Placeholder 1"/>
          <p:cNvSpPr>
            <a:spLocks noGrp="1"/>
          </p:cNvSpPr>
          <p:nvPr>
            <p:ph type="sldNum" sz="quarter" idx="12"/>
          </p:nvPr>
        </p:nvSpPr>
        <p:spPr/>
        <p:txBody>
          <a:bodyPr/>
          <a:lstStyle/>
          <a:p>
            <a:fld id="{5A977ECC-602C-44BE-ADE7-1833C019561F}" type="slidenum">
              <a:rPr lang="en-US" smtClean="0"/>
              <a:pPr/>
              <a:t>41</a:t>
            </a:fld>
            <a:endParaRPr lang="en-US" dirty="0"/>
          </a:p>
        </p:txBody>
      </p:sp>
      <p:sp>
        <p:nvSpPr>
          <p:cNvPr id="7" name="TextBox 6"/>
          <p:cNvSpPr txBox="1"/>
          <p:nvPr/>
        </p:nvSpPr>
        <p:spPr>
          <a:xfrm>
            <a:off x="143509" y="6359314"/>
            <a:ext cx="8824856" cy="461665"/>
          </a:xfrm>
          <a:prstGeom prst="rect">
            <a:avLst/>
          </a:prstGeom>
          <a:solidFill>
            <a:schemeClr val="bg1"/>
          </a:solidFill>
        </p:spPr>
        <p:txBody>
          <a:bodyPr wrap="square" rtlCol="0">
            <a:spAutoFit/>
          </a:bodyPr>
          <a:lstStyle/>
          <a:p>
            <a:pPr marL="285750" indent="-285750">
              <a:buFont typeface="Wingdings" pitchFamily="2" charset="2"/>
              <a:buChar char="v"/>
            </a:pPr>
            <a:r>
              <a:rPr lang="en-US" sz="1200" dirty="0" smtClean="0"/>
              <a:t>This work is published as an article entitled  “</a:t>
            </a:r>
            <a:r>
              <a:rPr lang="en-US" sz="1200" b="1" dirty="0"/>
              <a:t>The regime of large bubble entrapment during a single drop impact on a liquid pool</a:t>
            </a:r>
            <a:r>
              <a:rPr lang="en-US" sz="1200" dirty="0" smtClean="0"/>
              <a:t>” in the journal </a:t>
            </a:r>
            <a:r>
              <a:rPr lang="en-US" sz="1200" b="1" dirty="0" smtClean="0"/>
              <a:t>Physics of Fluids</a:t>
            </a:r>
            <a:r>
              <a:rPr lang="en-US" sz="1200" dirty="0" smtClean="0"/>
              <a:t>.</a:t>
            </a:r>
            <a:endParaRPr lang="en-IN" sz="1200" dirty="0">
              <a:solidFill>
                <a:schemeClr val="dk1"/>
              </a:solidFill>
              <a:latin typeface="Times New Roman" pitchFamily="18" charset="0"/>
              <a:cs typeface="Times New Roman" pitchFamily="18" charset="0"/>
            </a:endParaRPr>
          </a:p>
        </p:txBody>
      </p:sp>
      <p:sp>
        <p:nvSpPr>
          <p:cNvPr id="8" name="Rectangle 7"/>
          <p:cNvSpPr/>
          <p:nvPr/>
        </p:nvSpPr>
        <p:spPr>
          <a:xfrm>
            <a:off x="517360" y="533400"/>
            <a:ext cx="8610600" cy="954107"/>
          </a:xfrm>
          <a:prstGeom prst="rect">
            <a:avLst/>
          </a:prstGeom>
          <a:solidFill>
            <a:srgbClr val="6BCDD7"/>
          </a:solidFill>
        </p:spPr>
        <p:txBody>
          <a:bodyPr wrap="square">
            <a:spAutoFit/>
          </a:bodyPr>
          <a:lstStyle/>
          <a:p>
            <a:pPr algn="ctr"/>
            <a:r>
              <a:rPr lang="en-US" sz="2800" dirty="0" smtClean="0">
                <a:latin typeface="Times New Roman" pitchFamily="18" charset="0"/>
                <a:cs typeface="Times New Roman" pitchFamily="18" charset="0"/>
              </a:rPr>
              <a:t>The Regime of Large Bubble Entrapment During a Single Drop Impact on a Pool</a:t>
            </a:r>
            <a:endParaRPr lang="en-US" sz="2800" dirty="0"/>
          </a:p>
        </p:txBody>
      </p:sp>
    </p:spTree>
    <p:extLst>
      <p:ext uri="{BB962C8B-B14F-4D97-AF65-F5344CB8AC3E}">
        <p14:creationId xmlns:p14="http://schemas.microsoft.com/office/powerpoint/2010/main" val="4255394347"/>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6" fill="hold"/>
                                        <p:tgtEl>
                                          <p:spTgt spid="4"/>
                                        </p:tgtEl>
                                      </p:cBhvr>
                                    </p:cmd>
                                  </p:childTnLst>
                                </p:cTn>
                              </p:par>
                            </p:childTnLst>
                          </p:cTn>
                        </p:par>
                        <p:par>
                          <p:cTn id="7" fill="hold">
                            <p:stCondLst>
                              <p:cond delay="10366"/>
                            </p:stCondLst>
                            <p:childTnLst>
                              <p:par>
                                <p:cTn id="8" presetID="1" presetClass="mediacall" presetSubtype="0" fill="hold" nodeType="afterEffect">
                                  <p:stCondLst>
                                    <p:cond delay="0"/>
                                  </p:stCondLst>
                                  <p:childTnLst>
                                    <p:cmd type="call" cmd="playFrom(0.0)">
                                      <p:cBhvr>
                                        <p:cTn id="9" dur="18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0095" y="1006449"/>
            <a:ext cx="8079748" cy="5394351"/>
          </a:xfrm>
          <a:prstGeom prst="rect">
            <a:avLst/>
          </a:prstGeom>
        </p:spPr>
      </p:pic>
      <p:pic>
        <p:nvPicPr>
          <p:cNvPr id="3" name="Picture 2"/>
          <p:cNvPicPr>
            <a:picLocks noChangeAspect="1"/>
          </p:cNvPicPr>
          <p:nvPr/>
        </p:nvPicPr>
        <p:blipFill>
          <a:blip r:embed="rId4"/>
          <a:stretch>
            <a:fillRect/>
          </a:stretch>
        </p:blipFill>
        <p:spPr>
          <a:xfrm>
            <a:off x="2514421" y="266991"/>
            <a:ext cx="4115157" cy="647409"/>
          </a:xfrm>
          <a:prstGeom prst="rect">
            <a:avLst/>
          </a:prstGeom>
        </p:spPr>
      </p:pic>
    </p:spTree>
    <p:extLst>
      <p:ext uri="{BB962C8B-B14F-4D97-AF65-F5344CB8AC3E}">
        <p14:creationId xmlns:p14="http://schemas.microsoft.com/office/powerpoint/2010/main" val="2061010756"/>
      </p:ext>
    </p:extLst>
  </p:cSld>
  <p:clrMapOvr>
    <a:masterClrMapping/>
  </p:clrMapOvr>
  <p:transition spd="slow">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61804"/>
            <a:ext cx="4523220" cy="3116791"/>
          </a:xfrm>
          <a:prstGeom prst="rect">
            <a:avLst/>
          </a:prstGeom>
        </p:spPr>
      </p:pic>
      <p:sp>
        <p:nvSpPr>
          <p:cNvPr id="6" name="TextBox 5"/>
          <p:cNvSpPr txBox="1"/>
          <p:nvPr/>
        </p:nvSpPr>
        <p:spPr>
          <a:xfrm>
            <a:off x="1004311" y="4258229"/>
            <a:ext cx="2514600" cy="40011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a:spAutoFit/>
          </a:bodyPr>
          <a:lstStyle/>
          <a:p>
            <a:pPr algn="ctr" eaLnBrk="0" fontAlgn="base" hangingPunct="0">
              <a:spcBef>
                <a:spcPct val="0"/>
              </a:spcBef>
              <a:spcAft>
                <a:spcPct val="0"/>
              </a:spcAft>
              <a:defRPr/>
            </a:pPr>
            <a:r>
              <a:rPr lang="en-US" sz="2000" i="1" dirty="0" smtClean="0">
                <a:solidFill>
                  <a:schemeClr val="tx1"/>
                </a:solidFill>
                <a:latin typeface="Times New Roman" pitchFamily="18" charset="0"/>
                <a:cs typeface="Times New Roman" pitchFamily="18" charset="0"/>
              </a:rPr>
              <a:t>V-D</a:t>
            </a:r>
            <a:r>
              <a:rPr lang="en-US" sz="2000" dirty="0" smtClean="0">
                <a:solidFill>
                  <a:schemeClr val="tx1"/>
                </a:solidFill>
                <a:latin typeface="Times New Roman" pitchFamily="18" charset="0"/>
                <a:cs typeface="Times New Roman" pitchFamily="18" charset="0"/>
              </a:rPr>
              <a:t> map</a:t>
            </a:r>
            <a:endParaRPr lang="en-IN" sz="2000" dirty="0">
              <a:solidFill>
                <a:schemeClr val="tx1"/>
              </a:solidFill>
              <a:latin typeface="Times New Roman" pitchFamily="18" charset="0"/>
              <a:cs typeface="Times New Roman" pitchFamily="18" charset="0"/>
            </a:endParaRPr>
          </a:p>
        </p:txBody>
      </p:sp>
      <p:sp>
        <p:nvSpPr>
          <p:cNvPr id="7" name="TextBox 6"/>
          <p:cNvSpPr txBox="1"/>
          <p:nvPr/>
        </p:nvSpPr>
        <p:spPr>
          <a:xfrm>
            <a:off x="5922484" y="6164457"/>
            <a:ext cx="2514600"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eaLnBrk="0" fontAlgn="base" hangingPunct="0">
              <a:spcBef>
                <a:spcPct val="0"/>
              </a:spcBef>
              <a:spcAft>
                <a:spcPct val="0"/>
              </a:spcAft>
              <a:defRPr/>
            </a:pPr>
            <a:r>
              <a:rPr lang="en-US" sz="2000" i="1" dirty="0" smtClean="0">
                <a:solidFill>
                  <a:schemeClr val="tx1"/>
                </a:solidFill>
                <a:latin typeface="Times New Roman" pitchFamily="18" charset="0"/>
                <a:cs typeface="Times New Roman" pitchFamily="18" charset="0"/>
              </a:rPr>
              <a:t>We-Fr</a:t>
            </a:r>
            <a:r>
              <a:rPr lang="en-US" sz="2000" dirty="0" smtClean="0">
                <a:solidFill>
                  <a:schemeClr val="tx1"/>
                </a:solidFill>
                <a:latin typeface="Times New Roman" pitchFamily="18" charset="0"/>
                <a:cs typeface="Times New Roman" pitchFamily="18" charset="0"/>
              </a:rPr>
              <a:t> map</a:t>
            </a:r>
            <a:endParaRPr lang="en-IN" sz="2000" dirty="0">
              <a:solidFill>
                <a:schemeClr val="tx1"/>
              </a:solidFill>
              <a:latin typeface="Times New Roman" pitchFamily="18" charset="0"/>
              <a:cs typeface="Times New Roman" pitchFamily="18" charset="0"/>
            </a:endParaRPr>
          </a:p>
        </p:txBody>
      </p:sp>
      <p:sp>
        <p:nvSpPr>
          <p:cNvPr id="8" name="TextBox 7"/>
          <p:cNvSpPr txBox="1"/>
          <p:nvPr/>
        </p:nvSpPr>
        <p:spPr>
          <a:xfrm>
            <a:off x="1371600" y="452735"/>
            <a:ext cx="5724758" cy="461665"/>
          </a:xfrm>
          <a:prstGeom prst="rect">
            <a:avLst/>
          </a:prstGeom>
          <a:noFill/>
        </p:spPr>
        <p:txBody>
          <a:bodyPr wrap="square" rtlCol="0">
            <a:spAutoFit/>
          </a:bodyPr>
          <a:lstStyle/>
          <a:p>
            <a:r>
              <a:rPr lang="en-US" sz="2400" b="1" dirty="0" smtClean="0">
                <a:solidFill>
                  <a:schemeClr val="accent2">
                    <a:lumMod val="50000"/>
                  </a:schemeClr>
                </a:solidFill>
                <a:latin typeface="Times New Roman" pitchFamily="18" charset="0"/>
                <a:cs typeface="Times New Roman" pitchFamily="18" charset="0"/>
              </a:rPr>
              <a:t>Large Bubble Entrapment</a:t>
            </a:r>
            <a:endParaRPr lang="en-US" sz="2400" b="1" dirty="0">
              <a:solidFill>
                <a:schemeClr val="accent2">
                  <a:lumMod val="50000"/>
                </a:schemeClr>
              </a:solidFill>
              <a:latin typeface="Times New Roman" pitchFamily="18" charset="0"/>
              <a:cs typeface="Times New Roman" pitchFamily="18" charset="0"/>
            </a:endParaRPr>
          </a:p>
        </p:txBody>
      </p:sp>
      <p:sp>
        <p:nvSpPr>
          <p:cNvPr id="9" name="TextBox 8"/>
          <p:cNvSpPr txBox="1"/>
          <p:nvPr/>
        </p:nvSpPr>
        <p:spPr>
          <a:xfrm>
            <a:off x="228600" y="5344359"/>
            <a:ext cx="4451776" cy="936582"/>
          </a:xfrm>
          <a:prstGeom prst="rect">
            <a:avLst/>
          </a:prstGeom>
          <a:noFill/>
        </p:spPr>
        <p:txBody>
          <a:bodyPr wrap="square" rtlCol="0">
            <a:spAutoFit/>
          </a:bodyPr>
          <a:lstStyle/>
          <a:p>
            <a:pPr marL="285750" indent="-285750" algn="l">
              <a:buFont typeface="Wingdings" panose="05000000000000000000" pitchFamily="2" charset="2"/>
              <a:buChar char="Ø"/>
            </a:pPr>
            <a:r>
              <a:rPr lang="en-US" i="1" dirty="0" smtClean="0"/>
              <a:t>AR</a:t>
            </a:r>
            <a:r>
              <a:rPr lang="en-US" dirty="0" smtClean="0"/>
              <a:t> = 0.7—1.4</a:t>
            </a:r>
          </a:p>
          <a:p>
            <a:pPr marL="285750" indent="-285750" algn="l">
              <a:buFont typeface="Wingdings" panose="05000000000000000000" pitchFamily="2" charset="2"/>
              <a:buChar char="Ø"/>
            </a:pPr>
            <a:r>
              <a:rPr lang="en-US" dirty="0" smtClean="0"/>
              <a:t>Entrapment is observed only for prolate shaped drops. </a:t>
            </a:r>
            <a:r>
              <a:rPr lang="en-US" i="1" dirty="0" smtClean="0"/>
              <a:t>(AR </a:t>
            </a:r>
            <a:r>
              <a:rPr lang="en-US" dirty="0" smtClean="0"/>
              <a:t>= 1.21--1.4</a:t>
            </a:r>
            <a:r>
              <a:rPr lang="en-US" i="1" dirty="0" smtClean="0"/>
              <a:t>)</a:t>
            </a:r>
          </a:p>
        </p:txBody>
      </p:sp>
      <p:sp>
        <p:nvSpPr>
          <p:cNvPr id="2" name="Slide Number Placeholder 1"/>
          <p:cNvSpPr>
            <a:spLocks noGrp="1"/>
          </p:cNvSpPr>
          <p:nvPr>
            <p:ph type="sldNum" sz="quarter" idx="12"/>
          </p:nvPr>
        </p:nvSpPr>
        <p:spPr/>
        <p:txBody>
          <a:bodyPr/>
          <a:lstStyle/>
          <a:p>
            <a:fld id="{5A977ECC-602C-44BE-ADE7-1833C019561F}" type="slidenum">
              <a:rPr lang="en-US" smtClean="0"/>
              <a:pPr/>
              <a:t>43</a:t>
            </a:fld>
            <a:endParaRPr lang="en-US" dirty="0"/>
          </a:p>
        </p:txBody>
      </p:sp>
      <p:pic>
        <p:nvPicPr>
          <p:cNvPr id="10" name="Picture 9"/>
          <p:cNvPicPr>
            <a:picLocks noChangeAspect="1"/>
          </p:cNvPicPr>
          <p:nvPr/>
        </p:nvPicPr>
        <p:blipFill>
          <a:blip r:embed="rId3"/>
          <a:stretch>
            <a:fillRect/>
          </a:stretch>
        </p:blipFill>
        <p:spPr>
          <a:xfrm>
            <a:off x="4680376" y="2821830"/>
            <a:ext cx="4463624" cy="3182112"/>
          </a:xfrm>
          <a:prstGeom prst="rect">
            <a:avLst/>
          </a:prstGeom>
        </p:spPr>
      </p:pic>
      <p:sp>
        <p:nvSpPr>
          <p:cNvPr id="11" name="Freeform 10"/>
          <p:cNvSpPr/>
          <p:nvPr/>
        </p:nvSpPr>
        <p:spPr>
          <a:xfrm>
            <a:off x="1718268" y="2657789"/>
            <a:ext cx="2366387" cy="823965"/>
          </a:xfrm>
          <a:custGeom>
            <a:avLst/>
            <a:gdLst>
              <a:gd name="connsiteX0" fmla="*/ 0 w 2366387"/>
              <a:gd name="connsiteY0" fmla="*/ 241160 h 823965"/>
              <a:gd name="connsiteX1" fmla="*/ 130629 w 2366387"/>
              <a:gd name="connsiteY1" fmla="*/ 211015 h 823965"/>
              <a:gd name="connsiteX2" fmla="*/ 281354 w 2366387"/>
              <a:gd name="connsiteY2" fmla="*/ 150725 h 823965"/>
              <a:gd name="connsiteX3" fmla="*/ 411983 w 2366387"/>
              <a:gd name="connsiteY3" fmla="*/ 100484 h 823965"/>
              <a:gd name="connsiteX4" fmla="*/ 527539 w 2366387"/>
              <a:gd name="connsiteY4" fmla="*/ 55266 h 823965"/>
              <a:gd name="connsiteX5" fmla="*/ 673240 w 2366387"/>
              <a:gd name="connsiteY5" fmla="*/ 20097 h 823965"/>
              <a:gd name="connsiteX6" fmla="*/ 778747 w 2366387"/>
              <a:gd name="connsiteY6" fmla="*/ 0 h 823965"/>
              <a:gd name="connsiteX7" fmla="*/ 914400 w 2366387"/>
              <a:gd name="connsiteY7" fmla="*/ 0 h 823965"/>
              <a:gd name="connsiteX8" fmla="*/ 1075174 w 2366387"/>
              <a:gd name="connsiteY8" fmla="*/ 20097 h 823965"/>
              <a:gd name="connsiteX9" fmla="*/ 1276141 w 2366387"/>
              <a:gd name="connsiteY9" fmla="*/ 40193 h 823965"/>
              <a:gd name="connsiteX10" fmla="*/ 1637881 w 2366387"/>
              <a:gd name="connsiteY10" fmla="*/ 110532 h 823965"/>
              <a:gd name="connsiteX11" fmla="*/ 1964453 w 2366387"/>
              <a:gd name="connsiteY11" fmla="*/ 205991 h 823965"/>
              <a:gd name="connsiteX12" fmla="*/ 2105130 w 2366387"/>
              <a:gd name="connsiteY12" fmla="*/ 246185 h 823965"/>
              <a:gd name="connsiteX13" fmla="*/ 2326194 w 2366387"/>
              <a:gd name="connsiteY13" fmla="*/ 311499 h 823965"/>
              <a:gd name="connsiteX14" fmla="*/ 2351314 w 2366387"/>
              <a:gd name="connsiteY14" fmla="*/ 341644 h 823965"/>
              <a:gd name="connsiteX15" fmla="*/ 2366387 w 2366387"/>
              <a:gd name="connsiteY15" fmla="*/ 391886 h 823965"/>
              <a:gd name="connsiteX16" fmla="*/ 2361363 w 2366387"/>
              <a:gd name="connsiteY16" fmla="*/ 487345 h 823965"/>
              <a:gd name="connsiteX17" fmla="*/ 2321169 w 2366387"/>
              <a:gd name="connsiteY17" fmla="*/ 607925 h 823965"/>
              <a:gd name="connsiteX18" fmla="*/ 2255855 w 2366387"/>
              <a:gd name="connsiteY18" fmla="*/ 713433 h 823965"/>
              <a:gd name="connsiteX19" fmla="*/ 2160396 w 2366387"/>
              <a:gd name="connsiteY19" fmla="*/ 798844 h 823965"/>
              <a:gd name="connsiteX20" fmla="*/ 2054888 w 2366387"/>
              <a:gd name="connsiteY20" fmla="*/ 823965 h 823965"/>
              <a:gd name="connsiteX21" fmla="*/ 1949380 w 2366387"/>
              <a:gd name="connsiteY21" fmla="*/ 823965 h 823965"/>
              <a:gd name="connsiteX22" fmla="*/ 1703196 w 2366387"/>
              <a:gd name="connsiteY22" fmla="*/ 783771 h 823965"/>
              <a:gd name="connsiteX23" fmla="*/ 1467059 w 2366387"/>
              <a:gd name="connsiteY23" fmla="*/ 753626 h 823965"/>
              <a:gd name="connsiteX24" fmla="*/ 1225899 w 2366387"/>
              <a:gd name="connsiteY24" fmla="*/ 743578 h 823965"/>
              <a:gd name="connsiteX25" fmla="*/ 798844 w 2366387"/>
              <a:gd name="connsiteY25" fmla="*/ 673240 h 823965"/>
              <a:gd name="connsiteX26" fmla="*/ 663191 w 2366387"/>
              <a:gd name="connsiteY26" fmla="*/ 633046 h 823965"/>
              <a:gd name="connsiteX27" fmla="*/ 557684 w 2366387"/>
              <a:gd name="connsiteY27" fmla="*/ 587829 h 823965"/>
              <a:gd name="connsiteX28" fmla="*/ 492369 w 2366387"/>
              <a:gd name="connsiteY28" fmla="*/ 517490 h 823965"/>
              <a:gd name="connsiteX29" fmla="*/ 411983 w 2366387"/>
              <a:gd name="connsiteY29" fmla="*/ 447152 h 823965"/>
              <a:gd name="connsiteX30" fmla="*/ 306475 w 2366387"/>
              <a:gd name="connsiteY30" fmla="*/ 386862 h 823965"/>
              <a:gd name="connsiteX31" fmla="*/ 0 w 2366387"/>
              <a:gd name="connsiteY31" fmla="*/ 241160 h 82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366387" h="823965">
                <a:moveTo>
                  <a:pt x="0" y="241160"/>
                </a:moveTo>
                <a:lnTo>
                  <a:pt x="130629" y="211015"/>
                </a:lnTo>
                <a:lnTo>
                  <a:pt x="281354" y="150725"/>
                </a:lnTo>
                <a:lnTo>
                  <a:pt x="411983" y="100484"/>
                </a:lnTo>
                <a:lnTo>
                  <a:pt x="527539" y="55266"/>
                </a:lnTo>
                <a:lnTo>
                  <a:pt x="673240" y="20097"/>
                </a:lnTo>
                <a:lnTo>
                  <a:pt x="778747" y="0"/>
                </a:lnTo>
                <a:lnTo>
                  <a:pt x="914400" y="0"/>
                </a:lnTo>
                <a:lnTo>
                  <a:pt x="1075174" y="20097"/>
                </a:lnTo>
                <a:lnTo>
                  <a:pt x="1276141" y="40193"/>
                </a:lnTo>
                <a:lnTo>
                  <a:pt x="1637881" y="110532"/>
                </a:lnTo>
                <a:lnTo>
                  <a:pt x="1964453" y="205991"/>
                </a:lnTo>
                <a:lnTo>
                  <a:pt x="2105130" y="246185"/>
                </a:lnTo>
                <a:lnTo>
                  <a:pt x="2326194" y="311499"/>
                </a:lnTo>
                <a:lnTo>
                  <a:pt x="2351314" y="341644"/>
                </a:lnTo>
                <a:lnTo>
                  <a:pt x="2366387" y="391886"/>
                </a:lnTo>
                <a:lnTo>
                  <a:pt x="2361363" y="487345"/>
                </a:lnTo>
                <a:lnTo>
                  <a:pt x="2321169" y="607925"/>
                </a:lnTo>
                <a:lnTo>
                  <a:pt x="2255855" y="713433"/>
                </a:lnTo>
                <a:lnTo>
                  <a:pt x="2160396" y="798844"/>
                </a:lnTo>
                <a:lnTo>
                  <a:pt x="2054888" y="823965"/>
                </a:lnTo>
                <a:lnTo>
                  <a:pt x="1949380" y="823965"/>
                </a:lnTo>
                <a:lnTo>
                  <a:pt x="1703196" y="783771"/>
                </a:lnTo>
                <a:lnTo>
                  <a:pt x="1467059" y="753626"/>
                </a:lnTo>
                <a:lnTo>
                  <a:pt x="1225899" y="743578"/>
                </a:lnTo>
                <a:lnTo>
                  <a:pt x="798844" y="673240"/>
                </a:lnTo>
                <a:lnTo>
                  <a:pt x="663191" y="633046"/>
                </a:lnTo>
                <a:lnTo>
                  <a:pt x="557684" y="587829"/>
                </a:lnTo>
                <a:lnTo>
                  <a:pt x="492369" y="517490"/>
                </a:lnTo>
                <a:lnTo>
                  <a:pt x="411983" y="447152"/>
                </a:lnTo>
                <a:lnTo>
                  <a:pt x="306475" y="386862"/>
                </a:lnTo>
                <a:lnTo>
                  <a:pt x="0" y="241160"/>
                </a:lnTo>
                <a:close/>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152198" y="3649649"/>
            <a:ext cx="1367625" cy="1212574"/>
          </a:xfrm>
          <a:custGeom>
            <a:avLst/>
            <a:gdLst>
              <a:gd name="connsiteX0" fmla="*/ 723569 w 1367625"/>
              <a:gd name="connsiteY0" fmla="*/ 35781 h 1212574"/>
              <a:gd name="connsiteX1" fmla="*/ 854765 w 1367625"/>
              <a:gd name="connsiteY1" fmla="*/ 23854 h 1212574"/>
              <a:gd name="connsiteX2" fmla="*/ 966084 w 1367625"/>
              <a:gd name="connsiteY2" fmla="*/ 15902 h 1212574"/>
              <a:gd name="connsiteX3" fmla="*/ 1125110 w 1367625"/>
              <a:gd name="connsiteY3" fmla="*/ 0 h 1212574"/>
              <a:gd name="connsiteX4" fmla="*/ 1252331 w 1367625"/>
              <a:gd name="connsiteY4" fmla="*/ 7951 h 1212574"/>
              <a:gd name="connsiteX5" fmla="*/ 1304014 w 1367625"/>
              <a:gd name="connsiteY5" fmla="*/ 35781 h 1212574"/>
              <a:gd name="connsiteX6" fmla="*/ 1339795 w 1367625"/>
              <a:gd name="connsiteY6" fmla="*/ 79513 h 1212574"/>
              <a:gd name="connsiteX7" fmla="*/ 1367625 w 1367625"/>
              <a:gd name="connsiteY7" fmla="*/ 135172 h 1212574"/>
              <a:gd name="connsiteX8" fmla="*/ 1367625 w 1367625"/>
              <a:gd name="connsiteY8" fmla="*/ 182880 h 1212574"/>
              <a:gd name="connsiteX9" fmla="*/ 1347746 w 1367625"/>
              <a:gd name="connsiteY9" fmla="*/ 266368 h 1212574"/>
              <a:gd name="connsiteX10" fmla="*/ 1292087 w 1367625"/>
              <a:gd name="connsiteY10" fmla="*/ 409492 h 1212574"/>
              <a:gd name="connsiteX11" fmla="*/ 1268233 w 1367625"/>
              <a:gd name="connsiteY11" fmla="*/ 457200 h 1212574"/>
              <a:gd name="connsiteX12" fmla="*/ 1212574 w 1367625"/>
              <a:gd name="connsiteY12" fmla="*/ 500932 h 1212574"/>
              <a:gd name="connsiteX13" fmla="*/ 1081378 w 1367625"/>
              <a:gd name="connsiteY13" fmla="*/ 600323 h 1212574"/>
              <a:gd name="connsiteX14" fmla="*/ 858741 w 1367625"/>
              <a:gd name="connsiteY14" fmla="*/ 743447 h 1212574"/>
              <a:gd name="connsiteX15" fmla="*/ 632129 w 1367625"/>
              <a:gd name="connsiteY15" fmla="*/ 902473 h 1212574"/>
              <a:gd name="connsiteX16" fmla="*/ 433346 w 1367625"/>
              <a:gd name="connsiteY16" fmla="*/ 1045596 h 1212574"/>
              <a:gd name="connsiteX17" fmla="*/ 333955 w 1367625"/>
              <a:gd name="connsiteY17" fmla="*/ 1109207 h 1212574"/>
              <a:gd name="connsiteX18" fmla="*/ 254442 w 1367625"/>
              <a:gd name="connsiteY18" fmla="*/ 1152939 h 1212574"/>
              <a:gd name="connsiteX19" fmla="*/ 166978 w 1367625"/>
              <a:gd name="connsiteY19" fmla="*/ 1192695 h 1212574"/>
              <a:gd name="connsiteX20" fmla="*/ 103367 w 1367625"/>
              <a:gd name="connsiteY20" fmla="*/ 1212574 h 1212574"/>
              <a:gd name="connsiteX21" fmla="*/ 39757 w 1367625"/>
              <a:gd name="connsiteY21" fmla="*/ 1212574 h 1212574"/>
              <a:gd name="connsiteX22" fmla="*/ 7952 w 1367625"/>
              <a:gd name="connsiteY22" fmla="*/ 1192695 h 1212574"/>
              <a:gd name="connsiteX23" fmla="*/ 0 w 1367625"/>
              <a:gd name="connsiteY23" fmla="*/ 1156914 h 1212574"/>
              <a:gd name="connsiteX24" fmla="*/ 0 w 1367625"/>
              <a:gd name="connsiteY24" fmla="*/ 1113182 h 1212574"/>
              <a:gd name="connsiteX25" fmla="*/ 15903 w 1367625"/>
              <a:gd name="connsiteY25" fmla="*/ 1073426 h 1212574"/>
              <a:gd name="connsiteX26" fmla="*/ 43732 w 1367625"/>
              <a:gd name="connsiteY26" fmla="*/ 1029694 h 1212574"/>
              <a:gd name="connsiteX27" fmla="*/ 91440 w 1367625"/>
              <a:gd name="connsiteY27" fmla="*/ 970059 h 1212574"/>
              <a:gd name="connsiteX28" fmla="*/ 135172 w 1367625"/>
              <a:gd name="connsiteY28" fmla="*/ 922351 h 1212574"/>
              <a:gd name="connsiteX29" fmla="*/ 178905 w 1367625"/>
              <a:gd name="connsiteY29" fmla="*/ 870668 h 1212574"/>
              <a:gd name="connsiteX30" fmla="*/ 214685 w 1367625"/>
              <a:gd name="connsiteY30" fmla="*/ 815008 h 1212574"/>
              <a:gd name="connsiteX31" fmla="*/ 238539 w 1367625"/>
              <a:gd name="connsiteY31" fmla="*/ 759349 h 1212574"/>
              <a:gd name="connsiteX32" fmla="*/ 250466 w 1367625"/>
              <a:gd name="connsiteY32" fmla="*/ 719593 h 1212574"/>
              <a:gd name="connsiteX33" fmla="*/ 286247 w 1367625"/>
              <a:gd name="connsiteY33" fmla="*/ 659958 h 1212574"/>
              <a:gd name="connsiteX34" fmla="*/ 329979 w 1367625"/>
              <a:gd name="connsiteY34" fmla="*/ 600323 h 1212574"/>
              <a:gd name="connsiteX35" fmla="*/ 377687 w 1367625"/>
              <a:gd name="connsiteY35" fmla="*/ 548640 h 1212574"/>
              <a:gd name="connsiteX36" fmla="*/ 524786 w 1367625"/>
              <a:gd name="connsiteY36" fmla="*/ 401541 h 1212574"/>
              <a:gd name="connsiteX37" fmla="*/ 608275 w 1367625"/>
              <a:gd name="connsiteY37" fmla="*/ 290222 h 1212574"/>
              <a:gd name="connsiteX38" fmla="*/ 644056 w 1367625"/>
              <a:gd name="connsiteY38" fmla="*/ 242514 h 1212574"/>
              <a:gd name="connsiteX39" fmla="*/ 679837 w 1367625"/>
              <a:gd name="connsiteY39" fmla="*/ 186855 h 1212574"/>
              <a:gd name="connsiteX40" fmla="*/ 679837 w 1367625"/>
              <a:gd name="connsiteY40" fmla="*/ 186855 h 1212574"/>
              <a:gd name="connsiteX41" fmla="*/ 699715 w 1367625"/>
              <a:gd name="connsiteY41" fmla="*/ 127221 h 1212574"/>
              <a:gd name="connsiteX42" fmla="*/ 723569 w 1367625"/>
              <a:gd name="connsiteY42" fmla="*/ 35781 h 121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67625" h="1212574">
                <a:moveTo>
                  <a:pt x="723569" y="35781"/>
                </a:moveTo>
                <a:lnTo>
                  <a:pt x="854765" y="23854"/>
                </a:lnTo>
                <a:lnTo>
                  <a:pt x="966084" y="15902"/>
                </a:lnTo>
                <a:lnTo>
                  <a:pt x="1125110" y="0"/>
                </a:lnTo>
                <a:lnTo>
                  <a:pt x="1252331" y="7951"/>
                </a:lnTo>
                <a:lnTo>
                  <a:pt x="1304014" y="35781"/>
                </a:lnTo>
                <a:lnTo>
                  <a:pt x="1339795" y="79513"/>
                </a:lnTo>
                <a:lnTo>
                  <a:pt x="1367625" y="135172"/>
                </a:lnTo>
                <a:lnTo>
                  <a:pt x="1367625" y="182880"/>
                </a:lnTo>
                <a:lnTo>
                  <a:pt x="1347746" y="266368"/>
                </a:lnTo>
                <a:lnTo>
                  <a:pt x="1292087" y="409492"/>
                </a:lnTo>
                <a:lnTo>
                  <a:pt x="1268233" y="457200"/>
                </a:lnTo>
                <a:lnTo>
                  <a:pt x="1212574" y="500932"/>
                </a:lnTo>
                <a:lnTo>
                  <a:pt x="1081378" y="600323"/>
                </a:lnTo>
                <a:lnTo>
                  <a:pt x="858741" y="743447"/>
                </a:lnTo>
                <a:lnTo>
                  <a:pt x="632129" y="902473"/>
                </a:lnTo>
                <a:lnTo>
                  <a:pt x="433346" y="1045596"/>
                </a:lnTo>
                <a:lnTo>
                  <a:pt x="333955" y="1109207"/>
                </a:lnTo>
                <a:lnTo>
                  <a:pt x="254442" y="1152939"/>
                </a:lnTo>
                <a:lnTo>
                  <a:pt x="166978" y="1192695"/>
                </a:lnTo>
                <a:lnTo>
                  <a:pt x="103367" y="1212574"/>
                </a:lnTo>
                <a:lnTo>
                  <a:pt x="39757" y="1212574"/>
                </a:lnTo>
                <a:lnTo>
                  <a:pt x="7952" y="1192695"/>
                </a:lnTo>
                <a:lnTo>
                  <a:pt x="0" y="1156914"/>
                </a:lnTo>
                <a:lnTo>
                  <a:pt x="0" y="1113182"/>
                </a:lnTo>
                <a:lnTo>
                  <a:pt x="15903" y="1073426"/>
                </a:lnTo>
                <a:lnTo>
                  <a:pt x="43732" y="1029694"/>
                </a:lnTo>
                <a:lnTo>
                  <a:pt x="91440" y="970059"/>
                </a:lnTo>
                <a:lnTo>
                  <a:pt x="135172" y="922351"/>
                </a:lnTo>
                <a:lnTo>
                  <a:pt x="178905" y="870668"/>
                </a:lnTo>
                <a:lnTo>
                  <a:pt x="214685" y="815008"/>
                </a:lnTo>
                <a:lnTo>
                  <a:pt x="238539" y="759349"/>
                </a:lnTo>
                <a:lnTo>
                  <a:pt x="250466" y="719593"/>
                </a:lnTo>
                <a:lnTo>
                  <a:pt x="286247" y="659958"/>
                </a:lnTo>
                <a:lnTo>
                  <a:pt x="329979" y="600323"/>
                </a:lnTo>
                <a:lnTo>
                  <a:pt x="377687" y="548640"/>
                </a:lnTo>
                <a:lnTo>
                  <a:pt x="524786" y="401541"/>
                </a:lnTo>
                <a:lnTo>
                  <a:pt x="608275" y="290222"/>
                </a:lnTo>
                <a:lnTo>
                  <a:pt x="644056" y="242514"/>
                </a:lnTo>
                <a:lnTo>
                  <a:pt x="679837" y="186855"/>
                </a:lnTo>
                <a:lnTo>
                  <a:pt x="679837" y="186855"/>
                </a:lnTo>
                <a:lnTo>
                  <a:pt x="699715" y="127221"/>
                </a:lnTo>
                <a:lnTo>
                  <a:pt x="723569" y="35781"/>
                </a:lnTo>
                <a:close/>
              </a:path>
            </a:pathLst>
          </a:cu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43339" y="5325806"/>
            <a:ext cx="1656521" cy="3938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727075" y="5902272"/>
            <a:ext cx="1874723" cy="39383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599780"/>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repeatCount="indefinite"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repeatCount="indefinite"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7625" y="1452594"/>
            <a:ext cx="9048750" cy="2276475"/>
          </a:xfrm>
          <a:prstGeom prst="rect">
            <a:avLst/>
          </a:prstGeom>
        </p:spPr>
      </p:pic>
      <p:sp>
        <p:nvSpPr>
          <p:cNvPr id="4" name="TextBox 3"/>
          <p:cNvSpPr txBox="1"/>
          <p:nvPr/>
        </p:nvSpPr>
        <p:spPr>
          <a:xfrm>
            <a:off x="47625" y="4461808"/>
            <a:ext cx="9048750" cy="193899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l" eaLnBrk="0" fontAlgn="base" hangingPunct="0">
              <a:spcBef>
                <a:spcPct val="0"/>
              </a:spcBef>
              <a:spcAft>
                <a:spcPct val="0"/>
              </a:spcAft>
              <a:buFont typeface="Wingdings" panose="05000000000000000000" pitchFamily="2" charset="2"/>
              <a:buChar char="Ø"/>
              <a:defRPr/>
            </a:pPr>
            <a:r>
              <a:rPr lang="en-US" sz="2000" dirty="0" smtClean="0">
                <a:solidFill>
                  <a:schemeClr val="tx1"/>
                </a:solidFill>
                <a:latin typeface="Times New Roman" pitchFamily="18" charset="0"/>
                <a:cs typeface="Times New Roman" pitchFamily="18" charset="0"/>
              </a:rPr>
              <a:t>Vortex ring originate at the interface and penetrate into the pool.</a:t>
            </a:r>
          </a:p>
          <a:p>
            <a:pPr marL="342900" indent="-342900" algn="l" eaLnBrk="0" fontAlgn="base" hangingPunct="0">
              <a:spcBef>
                <a:spcPct val="0"/>
              </a:spcBef>
              <a:spcAft>
                <a:spcPct val="0"/>
              </a:spcAft>
              <a:buFont typeface="Wingdings" panose="05000000000000000000" pitchFamily="2" charset="2"/>
              <a:buChar char="Ø"/>
              <a:defRPr/>
            </a:pPr>
            <a:r>
              <a:rPr lang="en-US" sz="2000" dirty="0" smtClean="0">
                <a:solidFill>
                  <a:schemeClr val="tx1"/>
                </a:solidFill>
                <a:latin typeface="Times New Roman" pitchFamily="18" charset="0"/>
                <a:cs typeface="Times New Roman" pitchFamily="18" charset="0"/>
              </a:rPr>
              <a:t>Vortex ring curls-up the liquid near the interface and forms the roll jet.</a:t>
            </a:r>
          </a:p>
          <a:p>
            <a:pPr marL="342900" indent="-342900" algn="l" eaLnBrk="0" fontAlgn="base" hangingPunct="0">
              <a:spcBef>
                <a:spcPct val="0"/>
              </a:spcBef>
              <a:spcAft>
                <a:spcPct val="0"/>
              </a:spcAft>
              <a:buFont typeface="Wingdings" panose="05000000000000000000" pitchFamily="2" charset="2"/>
              <a:buChar char="Ø"/>
              <a:defRPr/>
            </a:pPr>
            <a:r>
              <a:rPr lang="en-US" sz="2000" dirty="0">
                <a:solidFill>
                  <a:schemeClr val="tx1"/>
                </a:solidFill>
                <a:latin typeface="Times New Roman" pitchFamily="18" charset="0"/>
                <a:cs typeface="Times New Roman" pitchFamily="18" charset="0"/>
              </a:rPr>
              <a:t>Flatter droplets produce a stronger </a:t>
            </a:r>
            <a:r>
              <a:rPr lang="en-US" sz="2000" dirty="0" smtClean="0">
                <a:solidFill>
                  <a:schemeClr val="tx1"/>
                </a:solidFill>
                <a:latin typeface="Times New Roman" pitchFamily="18" charset="0"/>
                <a:cs typeface="Times New Roman" pitchFamily="18" charset="0"/>
              </a:rPr>
              <a:t>vortex ring </a:t>
            </a:r>
            <a:r>
              <a:rPr lang="en-US" sz="2000" dirty="0">
                <a:solidFill>
                  <a:schemeClr val="tx1"/>
                </a:solidFill>
                <a:latin typeface="Times New Roman" pitchFamily="18" charset="0"/>
                <a:cs typeface="Times New Roman" pitchFamily="18" charset="0"/>
              </a:rPr>
              <a:t>and self-destruct early</a:t>
            </a:r>
            <a:r>
              <a:rPr lang="en-US" sz="2000" dirty="0" smtClean="0">
                <a:solidFill>
                  <a:schemeClr val="tx1"/>
                </a:solidFill>
                <a:latin typeface="Times New Roman" pitchFamily="18" charset="0"/>
                <a:cs typeface="Times New Roman" pitchFamily="18" charset="0"/>
              </a:rPr>
              <a:t>.</a:t>
            </a:r>
          </a:p>
          <a:p>
            <a:pPr marL="342900" indent="-342900" algn="l" eaLnBrk="0" fontAlgn="base" hangingPunct="0">
              <a:spcBef>
                <a:spcPct val="0"/>
              </a:spcBef>
              <a:spcAft>
                <a:spcPct val="0"/>
              </a:spcAft>
              <a:buFont typeface="Wingdings" panose="05000000000000000000" pitchFamily="2" charset="2"/>
              <a:buChar char="Ø"/>
              <a:defRPr/>
            </a:pPr>
            <a:r>
              <a:rPr lang="en-US" sz="2000" dirty="0" smtClean="0">
                <a:solidFill>
                  <a:schemeClr val="tx1"/>
                </a:solidFill>
                <a:latin typeface="Times New Roman" pitchFamily="18" charset="0"/>
                <a:cs typeface="Times New Roman" pitchFamily="18" charset="0"/>
              </a:rPr>
              <a:t>For prolate shaped drops, vortex ring moves </a:t>
            </a:r>
            <a:r>
              <a:rPr lang="en-US" sz="2000" dirty="0">
                <a:solidFill>
                  <a:schemeClr val="tx1"/>
                </a:solidFill>
                <a:latin typeface="Times New Roman" pitchFamily="18" charset="0"/>
                <a:cs typeface="Times New Roman" pitchFamily="18" charset="0"/>
              </a:rPr>
              <a:t>deeper into the pool before </a:t>
            </a:r>
            <a:r>
              <a:rPr lang="en-US" sz="2000" dirty="0" smtClean="0">
                <a:solidFill>
                  <a:schemeClr val="tx1"/>
                </a:solidFill>
                <a:latin typeface="Times New Roman" pitchFamily="18" charset="0"/>
                <a:cs typeface="Times New Roman" pitchFamily="18" charset="0"/>
              </a:rPr>
              <a:t>pulling on </a:t>
            </a:r>
            <a:r>
              <a:rPr lang="en-US" sz="2000" dirty="0">
                <a:solidFill>
                  <a:schemeClr val="tx1"/>
                </a:solidFill>
                <a:latin typeface="Times New Roman" pitchFamily="18" charset="0"/>
                <a:cs typeface="Times New Roman" pitchFamily="18" charset="0"/>
              </a:rPr>
              <a:t>the </a:t>
            </a:r>
            <a:r>
              <a:rPr lang="en-US" sz="2000" dirty="0" smtClean="0">
                <a:solidFill>
                  <a:schemeClr val="tx1"/>
                </a:solidFill>
                <a:latin typeface="Times New Roman" pitchFamily="18" charset="0"/>
                <a:cs typeface="Times New Roman" pitchFamily="18" charset="0"/>
              </a:rPr>
              <a:t>interface. This </a:t>
            </a:r>
            <a:r>
              <a:rPr lang="en-US" sz="2000" dirty="0">
                <a:solidFill>
                  <a:schemeClr val="tx1"/>
                </a:solidFill>
                <a:latin typeface="Times New Roman" pitchFamily="18" charset="0"/>
                <a:cs typeface="Times New Roman" pitchFamily="18" charset="0"/>
              </a:rPr>
              <a:t>induces a stronger </a:t>
            </a:r>
            <a:r>
              <a:rPr lang="en-US" sz="2000" dirty="0" err="1">
                <a:solidFill>
                  <a:schemeClr val="tx1"/>
                </a:solidFill>
                <a:latin typeface="Times New Roman" pitchFamily="18" charset="0"/>
                <a:cs typeface="Times New Roman" pitchFamily="18" charset="0"/>
              </a:rPr>
              <a:t>vortical</a:t>
            </a:r>
            <a:r>
              <a:rPr lang="en-US" sz="2000" dirty="0">
                <a:solidFill>
                  <a:schemeClr val="tx1"/>
                </a:solidFill>
                <a:latin typeface="Times New Roman" pitchFamily="18" charset="0"/>
                <a:cs typeface="Times New Roman" pitchFamily="18" charset="0"/>
              </a:rPr>
              <a:t> flow </a:t>
            </a:r>
            <a:r>
              <a:rPr lang="en-US" sz="2000" dirty="0" smtClean="0">
                <a:solidFill>
                  <a:schemeClr val="tx1"/>
                </a:solidFill>
                <a:latin typeface="Times New Roman" pitchFamily="18" charset="0"/>
                <a:cs typeface="Times New Roman" pitchFamily="18" charset="0"/>
              </a:rPr>
              <a:t>away from </a:t>
            </a:r>
            <a:r>
              <a:rPr lang="en-US" sz="2000" dirty="0">
                <a:solidFill>
                  <a:schemeClr val="tx1"/>
                </a:solidFill>
                <a:latin typeface="Times New Roman" pitchFamily="18" charset="0"/>
                <a:cs typeface="Times New Roman" pitchFamily="18" charset="0"/>
              </a:rPr>
              <a:t>the interface</a:t>
            </a:r>
          </a:p>
          <a:p>
            <a:pPr marL="342900" indent="-342900" algn="l" eaLnBrk="0" fontAlgn="base" hangingPunct="0">
              <a:spcBef>
                <a:spcPct val="0"/>
              </a:spcBef>
              <a:spcAft>
                <a:spcPct val="0"/>
              </a:spcAft>
              <a:buFont typeface="Wingdings" panose="05000000000000000000" pitchFamily="2" charset="2"/>
              <a:buChar char="Ø"/>
              <a:defRPr/>
            </a:pPr>
            <a:endParaRPr lang="en-IN" sz="2000" dirty="0">
              <a:solidFill>
                <a:schemeClr val="tx1"/>
              </a:solidFill>
              <a:latin typeface="Times New Roman" pitchFamily="18" charset="0"/>
              <a:cs typeface="Times New Roman" pitchFamily="18" charset="0"/>
            </a:endParaRPr>
          </a:p>
        </p:txBody>
      </p:sp>
      <p:sp>
        <p:nvSpPr>
          <p:cNvPr id="5" name="TextBox 4"/>
          <p:cNvSpPr txBox="1"/>
          <p:nvPr/>
        </p:nvSpPr>
        <p:spPr>
          <a:xfrm>
            <a:off x="1295400" y="528935"/>
            <a:ext cx="5724758" cy="461665"/>
          </a:xfrm>
          <a:prstGeom prst="rect">
            <a:avLst/>
          </a:prstGeom>
          <a:noFill/>
        </p:spPr>
        <p:txBody>
          <a:bodyPr wrap="square" rtlCol="0">
            <a:spAutoFit/>
          </a:bodyPr>
          <a:lstStyle/>
          <a:p>
            <a:r>
              <a:rPr lang="en-US" sz="2400" b="1" dirty="0" smtClean="0">
                <a:solidFill>
                  <a:schemeClr val="accent2">
                    <a:lumMod val="50000"/>
                  </a:schemeClr>
                </a:solidFill>
                <a:latin typeface="Times New Roman" pitchFamily="18" charset="0"/>
                <a:cs typeface="Times New Roman" pitchFamily="18" charset="0"/>
              </a:rPr>
              <a:t>Large Bubble Entrapment</a:t>
            </a:r>
            <a:endParaRPr lang="en-US" sz="2400" b="1" dirty="0">
              <a:solidFill>
                <a:schemeClr val="accent2">
                  <a:lumMod val="50000"/>
                </a:schemeClr>
              </a:solidFill>
              <a:latin typeface="Times New Roman" pitchFamily="18" charset="0"/>
              <a:cs typeface="Times New Roman" pitchFamily="18" charset="0"/>
            </a:endParaRPr>
          </a:p>
        </p:txBody>
      </p:sp>
      <p:sp>
        <p:nvSpPr>
          <p:cNvPr id="7" name="TextBox 6"/>
          <p:cNvSpPr txBox="1"/>
          <p:nvPr/>
        </p:nvSpPr>
        <p:spPr>
          <a:xfrm>
            <a:off x="0" y="973178"/>
            <a:ext cx="9144000"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eaLnBrk="0" fontAlgn="base" hangingPunct="0">
              <a:spcBef>
                <a:spcPct val="0"/>
              </a:spcBef>
              <a:spcAft>
                <a:spcPct val="0"/>
              </a:spcAft>
              <a:defRPr/>
            </a:pPr>
            <a:r>
              <a:rPr lang="en-US" sz="2000" i="1" dirty="0" smtClean="0">
                <a:solidFill>
                  <a:srgbClr val="C00000"/>
                </a:solidFill>
                <a:latin typeface="Times New Roman" pitchFamily="18" charset="0"/>
                <a:cs typeface="Times New Roman" pitchFamily="18" charset="0"/>
              </a:rPr>
              <a:t>D</a:t>
            </a:r>
            <a:r>
              <a:rPr lang="en-US" sz="2000" dirty="0" smtClean="0">
                <a:solidFill>
                  <a:srgbClr val="C00000"/>
                </a:solidFill>
                <a:latin typeface="Times New Roman" pitchFamily="18" charset="0"/>
                <a:cs typeface="Times New Roman" pitchFamily="18" charset="0"/>
              </a:rPr>
              <a:t> = 4.42 mm, </a:t>
            </a:r>
            <a:r>
              <a:rPr lang="en-US" sz="2000" i="1" dirty="0" smtClean="0">
                <a:solidFill>
                  <a:srgbClr val="C00000"/>
                </a:solidFill>
                <a:latin typeface="Times New Roman" pitchFamily="18" charset="0"/>
                <a:cs typeface="Times New Roman" pitchFamily="18" charset="0"/>
              </a:rPr>
              <a:t>V</a:t>
            </a:r>
            <a:r>
              <a:rPr lang="en-US" sz="2000" dirty="0" smtClean="0">
                <a:solidFill>
                  <a:srgbClr val="C00000"/>
                </a:solidFill>
                <a:latin typeface="Times New Roman" pitchFamily="18" charset="0"/>
                <a:cs typeface="Times New Roman" pitchFamily="18" charset="0"/>
              </a:rPr>
              <a:t> = 1.136 m/s, </a:t>
            </a:r>
            <a:r>
              <a:rPr lang="en-US" sz="2000" i="1" dirty="0" smtClean="0">
                <a:solidFill>
                  <a:srgbClr val="C00000"/>
                </a:solidFill>
                <a:latin typeface="Times New Roman" pitchFamily="18" charset="0"/>
                <a:cs typeface="Times New Roman" pitchFamily="18" charset="0"/>
              </a:rPr>
              <a:t>We</a:t>
            </a:r>
            <a:r>
              <a:rPr lang="en-US" sz="2000" dirty="0" smtClean="0">
                <a:solidFill>
                  <a:srgbClr val="C00000"/>
                </a:solidFill>
                <a:latin typeface="Times New Roman" pitchFamily="18" charset="0"/>
                <a:cs typeface="Times New Roman" pitchFamily="18" charset="0"/>
              </a:rPr>
              <a:t> = 83, </a:t>
            </a:r>
            <a:r>
              <a:rPr lang="en-US" sz="2000" i="1" dirty="0" smtClean="0">
                <a:solidFill>
                  <a:srgbClr val="C00000"/>
                </a:solidFill>
                <a:latin typeface="Times New Roman" pitchFamily="18" charset="0"/>
                <a:cs typeface="Times New Roman" pitchFamily="18" charset="0"/>
              </a:rPr>
              <a:t>Fr</a:t>
            </a:r>
            <a:r>
              <a:rPr lang="en-US" sz="2000" dirty="0" smtClean="0">
                <a:solidFill>
                  <a:srgbClr val="C00000"/>
                </a:solidFill>
                <a:latin typeface="Times New Roman" pitchFamily="18" charset="0"/>
                <a:cs typeface="Times New Roman" pitchFamily="18" charset="0"/>
              </a:rPr>
              <a:t> = 30</a:t>
            </a:r>
            <a:endParaRPr lang="en-IN" sz="2000" dirty="0">
              <a:solidFill>
                <a:srgbClr val="C00000"/>
              </a:solidFill>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5A977ECC-602C-44BE-ADE7-1833C019561F}" type="slidenum">
              <a:rPr lang="en-US" smtClean="0"/>
              <a:pPr/>
              <a:t>44</a:t>
            </a:fld>
            <a:endParaRPr lang="en-US" dirty="0"/>
          </a:p>
        </p:txBody>
      </p:sp>
    </p:spTree>
    <p:extLst>
      <p:ext uri="{BB962C8B-B14F-4D97-AF65-F5344CB8AC3E}">
        <p14:creationId xmlns:p14="http://schemas.microsoft.com/office/powerpoint/2010/main" val="1108221285"/>
      </p:ext>
    </p:extLst>
  </p:cSld>
  <p:clrMapOvr>
    <a:masterClrMapping/>
  </p:clrMapOvr>
  <p:transition spd="slow">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6070" y="675417"/>
            <a:ext cx="5953125" cy="5305425"/>
          </a:xfrm>
          <a:prstGeom prst="rect">
            <a:avLst/>
          </a:prstGeom>
        </p:spPr>
      </p:pic>
      <p:sp>
        <p:nvSpPr>
          <p:cNvPr id="3" name="TextBox 2"/>
          <p:cNvSpPr txBox="1"/>
          <p:nvPr/>
        </p:nvSpPr>
        <p:spPr>
          <a:xfrm>
            <a:off x="2785880" y="5980842"/>
            <a:ext cx="2514600" cy="40011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lgn="ctr" eaLnBrk="0" fontAlgn="base" hangingPunct="0">
              <a:spcBef>
                <a:spcPct val="0"/>
              </a:spcBef>
              <a:spcAft>
                <a:spcPct val="0"/>
              </a:spcAft>
              <a:defRPr/>
            </a:pPr>
            <a:r>
              <a:rPr lang="en-US" sz="2000" smtClean="0">
                <a:solidFill>
                  <a:srgbClr val="C00000"/>
                </a:solidFill>
                <a:latin typeface="Times New Roman" pitchFamily="18" charset="0"/>
                <a:cs typeface="Times New Roman" pitchFamily="18" charset="0"/>
              </a:rPr>
              <a:t>Vorticity plot</a:t>
            </a:r>
            <a:endParaRPr lang="en-IN" sz="2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18664303"/>
      </p:ext>
    </p:extLst>
  </p:cSld>
  <p:clrMapOvr>
    <a:masterClrMapping/>
  </p:clrMapOvr>
  <p:transition spd="slow">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491" y="3804500"/>
            <a:ext cx="8866401" cy="2231151"/>
          </a:xfrm>
          <a:prstGeom prst="rect">
            <a:avLst/>
          </a:prstGeom>
        </p:spPr>
      </p:pic>
      <p:pic>
        <p:nvPicPr>
          <p:cNvPr id="3" name="Picture 2"/>
          <p:cNvPicPr>
            <a:picLocks noChangeAspect="1"/>
          </p:cNvPicPr>
          <p:nvPr/>
        </p:nvPicPr>
        <p:blipFill>
          <a:blip r:embed="rId3"/>
          <a:stretch>
            <a:fillRect/>
          </a:stretch>
        </p:blipFill>
        <p:spPr>
          <a:xfrm>
            <a:off x="158493" y="1096963"/>
            <a:ext cx="8866400" cy="2232740"/>
          </a:xfrm>
          <a:prstGeom prst="rect">
            <a:avLst/>
          </a:prstGeom>
        </p:spPr>
      </p:pic>
      <p:sp>
        <p:nvSpPr>
          <p:cNvPr id="4" name="TextBox 3"/>
          <p:cNvSpPr txBox="1"/>
          <p:nvPr/>
        </p:nvSpPr>
        <p:spPr>
          <a:xfrm>
            <a:off x="67316" y="6088808"/>
            <a:ext cx="904875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indent="-342900" eaLnBrk="0" fontAlgn="base" hangingPunct="0">
              <a:spcBef>
                <a:spcPct val="0"/>
              </a:spcBef>
              <a:spcAft>
                <a:spcPct val="0"/>
              </a:spcAft>
              <a:buFont typeface="Wingdings" panose="05000000000000000000" pitchFamily="2" charset="2"/>
              <a:buChar char="Ø"/>
              <a:defRPr/>
            </a:pPr>
            <a:r>
              <a:rPr lang="en-US" sz="2000" smtClean="0">
                <a:solidFill>
                  <a:schemeClr val="tx1"/>
                </a:solidFill>
                <a:latin typeface="Times New Roman" pitchFamily="18" charset="0"/>
                <a:cs typeface="Times New Roman" pitchFamily="18" charset="0"/>
              </a:rPr>
              <a:t>Formation of merged ejecta-lamella sheet prevents the vortex ring penetration.</a:t>
            </a:r>
          </a:p>
        </p:txBody>
      </p:sp>
      <p:sp>
        <p:nvSpPr>
          <p:cNvPr id="5" name="TextBox 4"/>
          <p:cNvSpPr txBox="1"/>
          <p:nvPr/>
        </p:nvSpPr>
        <p:spPr>
          <a:xfrm>
            <a:off x="95250" y="3402168"/>
            <a:ext cx="9048750"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eaLnBrk="0" fontAlgn="base" hangingPunct="0">
              <a:spcBef>
                <a:spcPct val="0"/>
              </a:spcBef>
              <a:spcAft>
                <a:spcPct val="0"/>
              </a:spcAft>
              <a:defRPr/>
            </a:pPr>
            <a:r>
              <a:rPr lang="en-US" sz="2000" smtClean="0">
                <a:solidFill>
                  <a:schemeClr val="tx1"/>
                </a:solidFill>
                <a:latin typeface="Times New Roman" pitchFamily="18" charset="0"/>
                <a:cs typeface="Times New Roman" pitchFamily="18" charset="0"/>
              </a:rPr>
              <a:t> V = 2.0 m/s, We = 165, Fr = 140</a:t>
            </a:r>
          </a:p>
        </p:txBody>
      </p:sp>
      <p:sp>
        <p:nvSpPr>
          <p:cNvPr id="6" name="TextBox 5"/>
          <p:cNvSpPr txBox="1"/>
          <p:nvPr/>
        </p:nvSpPr>
        <p:spPr>
          <a:xfrm>
            <a:off x="95250" y="696853"/>
            <a:ext cx="9048750"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eaLnBrk="0" fontAlgn="base" hangingPunct="0">
              <a:spcBef>
                <a:spcPct val="0"/>
              </a:spcBef>
              <a:spcAft>
                <a:spcPct val="0"/>
              </a:spcAft>
              <a:defRPr/>
            </a:pPr>
            <a:r>
              <a:rPr lang="en-US" sz="2000" smtClean="0">
                <a:solidFill>
                  <a:schemeClr val="tx1"/>
                </a:solidFill>
                <a:latin typeface="Times New Roman" pitchFamily="18" charset="0"/>
                <a:cs typeface="Times New Roman" pitchFamily="18" charset="0"/>
              </a:rPr>
              <a:t>V = 2.8 m/s, We = 325, Fr = 266</a:t>
            </a:r>
          </a:p>
        </p:txBody>
      </p:sp>
    </p:spTree>
    <p:extLst>
      <p:ext uri="{BB962C8B-B14F-4D97-AF65-F5344CB8AC3E}">
        <p14:creationId xmlns:p14="http://schemas.microsoft.com/office/powerpoint/2010/main" val="3654579862"/>
      </p:ext>
    </p:extLst>
  </p:cSld>
  <p:clrMapOvr>
    <a:masterClrMapping/>
  </p:clrMapOvr>
  <p:transition spd="slow">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419" y="762000"/>
            <a:ext cx="6893788" cy="5220151"/>
          </a:xfrm>
          <a:prstGeom prst="rect">
            <a:avLst/>
          </a:prstGeom>
        </p:spPr>
      </p:pic>
      <p:sp>
        <p:nvSpPr>
          <p:cNvPr id="3" name="TextBox 2"/>
          <p:cNvSpPr txBox="1"/>
          <p:nvPr/>
        </p:nvSpPr>
        <p:spPr>
          <a:xfrm>
            <a:off x="2605119" y="5971518"/>
            <a:ext cx="4146549"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eaLnBrk="0" fontAlgn="base" hangingPunct="0">
              <a:spcBef>
                <a:spcPct val="0"/>
              </a:spcBef>
              <a:spcAft>
                <a:spcPct val="0"/>
              </a:spcAft>
              <a:defRPr/>
            </a:pPr>
            <a:r>
              <a:rPr lang="en-US" sz="2000" smtClean="0">
                <a:solidFill>
                  <a:srgbClr val="C00000"/>
                </a:solidFill>
                <a:latin typeface="Times New Roman" pitchFamily="18" charset="0"/>
                <a:cs typeface="Times New Roman" pitchFamily="18" charset="0"/>
              </a:rPr>
              <a:t>Comparison for different shapes </a:t>
            </a:r>
            <a:endParaRPr lang="en-IN" sz="2000" dirty="0">
              <a:solidFill>
                <a:srgbClr val="C00000"/>
              </a:solidFill>
              <a:latin typeface="Times New Roman" pitchFamily="18" charset="0"/>
              <a:cs typeface="Times New Roman" pitchFamily="18" charset="0"/>
            </a:endParaRPr>
          </a:p>
        </p:txBody>
      </p:sp>
      <p:sp>
        <p:nvSpPr>
          <p:cNvPr id="4" name="TextBox 3"/>
          <p:cNvSpPr txBox="1"/>
          <p:nvPr/>
        </p:nvSpPr>
        <p:spPr>
          <a:xfrm>
            <a:off x="8035889" y="1420783"/>
            <a:ext cx="955711" cy="369332"/>
          </a:xfrm>
          <a:prstGeom prst="rect">
            <a:avLst/>
          </a:prstGeom>
          <a:noFill/>
        </p:spPr>
        <p:txBody>
          <a:bodyPr wrap="none" rtlCol="0">
            <a:spAutoFit/>
          </a:bodyPr>
          <a:lstStyle/>
          <a:p>
            <a:r>
              <a:rPr lang="en-US" i="1" smtClean="0"/>
              <a:t>AR </a:t>
            </a:r>
            <a:r>
              <a:rPr lang="en-US" smtClean="0"/>
              <a:t>= 0.7</a:t>
            </a:r>
            <a:endParaRPr lang="en-US" i="1"/>
          </a:p>
        </p:txBody>
      </p:sp>
      <p:sp>
        <p:nvSpPr>
          <p:cNvPr id="5" name="TextBox 4"/>
          <p:cNvSpPr txBox="1"/>
          <p:nvPr/>
        </p:nvSpPr>
        <p:spPr>
          <a:xfrm>
            <a:off x="8035889" y="3201735"/>
            <a:ext cx="955711" cy="369332"/>
          </a:xfrm>
          <a:prstGeom prst="rect">
            <a:avLst/>
          </a:prstGeom>
          <a:noFill/>
        </p:spPr>
        <p:txBody>
          <a:bodyPr wrap="none" rtlCol="0">
            <a:spAutoFit/>
          </a:bodyPr>
          <a:lstStyle/>
          <a:p>
            <a:r>
              <a:rPr lang="en-US" i="1" smtClean="0"/>
              <a:t>AR </a:t>
            </a:r>
            <a:r>
              <a:rPr lang="en-US" smtClean="0"/>
              <a:t>= 1.0</a:t>
            </a:r>
            <a:endParaRPr lang="en-US" i="1"/>
          </a:p>
        </p:txBody>
      </p:sp>
      <p:sp>
        <p:nvSpPr>
          <p:cNvPr id="6" name="TextBox 5"/>
          <p:cNvSpPr txBox="1"/>
          <p:nvPr/>
        </p:nvSpPr>
        <p:spPr>
          <a:xfrm>
            <a:off x="7995070" y="5096104"/>
            <a:ext cx="1072730" cy="369332"/>
          </a:xfrm>
          <a:prstGeom prst="rect">
            <a:avLst/>
          </a:prstGeom>
          <a:noFill/>
        </p:spPr>
        <p:txBody>
          <a:bodyPr wrap="none" rtlCol="0">
            <a:spAutoFit/>
          </a:bodyPr>
          <a:lstStyle/>
          <a:p>
            <a:r>
              <a:rPr lang="en-US" i="1" smtClean="0"/>
              <a:t>AR </a:t>
            </a:r>
            <a:r>
              <a:rPr lang="en-US" smtClean="0"/>
              <a:t>= 1.37</a:t>
            </a:r>
            <a:endParaRPr lang="en-US" i="1"/>
          </a:p>
        </p:txBody>
      </p:sp>
    </p:spTree>
    <p:extLst>
      <p:ext uri="{BB962C8B-B14F-4D97-AF65-F5344CB8AC3E}">
        <p14:creationId xmlns:p14="http://schemas.microsoft.com/office/powerpoint/2010/main" val="973978473"/>
      </p:ext>
    </p:extLst>
  </p:cSld>
  <p:clrMapOvr>
    <a:masterClrMapping/>
  </p:clrMapOvr>
  <p:transition spd="slow">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7771" y="1356318"/>
            <a:ext cx="6362700" cy="5457825"/>
          </a:xfrm>
          <a:prstGeom prst="rect">
            <a:avLst/>
          </a:prstGeom>
        </p:spPr>
      </p:pic>
      <p:sp>
        <p:nvSpPr>
          <p:cNvPr id="4" name="TextBox 3"/>
          <p:cNvSpPr txBox="1"/>
          <p:nvPr/>
        </p:nvSpPr>
        <p:spPr>
          <a:xfrm>
            <a:off x="1219200" y="452735"/>
            <a:ext cx="5724758" cy="461665"/>
          </a:xfrm>
          <a:prstGeom prst="rect">
            <a:avLst/>
          </a:prstGeom>
          <a:noFill/>
        </p:spPr>
        <p:txBody>
          <a:bodyPr wrap="square" rtlCol="0">
            <a:spAutoFit/>
          </a:bodyPr>
          <a:lstStyle/>
          <a:p>
            <a:r>
              <a:rPr lang="en-US" sz="2400" b="1" dirty="0" smtClean="0">
                <a:solidFill>
                  <a:schemeClr val="accent2">
                    <a:lumMod val="50000"/>
                  </a:schemeClr>
                </a:solidFill>
                <a:latin typeface="Times New Roman" pitchFamily="18" charset="0"/>
                <a:cs typeface="Times New Roman" pitchFamily="18" charset="0"/>
              </a:rPr>
              <a:t>Large Bubble Entrapment</a:t>
            </a:r>
            <a:endParaRPr lang="en-US" sz="2400" b="1" dirty="0">
              <a:solidFill>
                <a:schemeClr val="accent2">
                  <a:lumMod val="50000"/>
                </a:schemeClr>
              </a:solidFill>
              <a:latin typeface="Times New Roman" pitchFamily="18" charset="0"/>
              <a:cs typeface="Times New Roman" pitchFamily="18" charset="0"/>
            </a:endParaRPr>
          </a:p>
        </p:txBody>
      </p:sp>
      <p:sp>
        <p:nvSpPr>
          <p:cNvPr id="6" name="TextBox 5"/>
          <p:cNvSpPr txBox="1"/>
          <p:nvPr/>
        </p:nvSpPr>
        <p:spPr>
          <a:xfrm>
            <a:off x="0" y="973178"/>
            <a:ext cx="9144000"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eaLnBrk="0" fontAlgn="base" hangingPunct="0">
              <a:spcBef>
                <a:spcPct val="0"/>
              </a:spcBef>
              <a:spcAft>
                <a:spcPct val="0"/>
              </a:spcAft>
              <a:defRPr/>
            </a:pPr>
            <a:r>
              <a:rPr lang="en-US" sz="2000" i="1" dirty="0" smtClean="0">
                <a:solidFill>
                  <a:srgbClr val="C00000"/>
                </a:solidFill>
                <a:latin typeface="Times New Roman" pitchFamily="18" charset="0"/>
                <a:cs typeface="Times New Roman" pitchFamily="18" charset="0"/>
              </a:rPr>
              <a:t>D</a:t>
            </a:r>
            <a:r>
              <a:rPr lang="en-US" sz="2000" dirty="0" smtClean="0">
                <a:solidFill>
                  <a:srgbClr val="C00000"/>
                </a:solidFill>
                <a:latin typeface="Times New Roman" pitchFamily="18" charset="0"/>
                <a:cs typeface="Times New Roman" pitchFamily="18" charset="0"/>
              </a:rPr>
              <a:t> = 5 mm, </a:t>
            </a:r>
            <a:r>
              <a:rPr lang="en-US" sz="2000" i="1" dirty="0" smtClean="0">
                <a:solidFill>
                  <a:srgbClr val="C00000"/>
                </a:solidFill>
                <a:latin typeface="Times New Roman" pitchFamily="18" charset="0"/>
                <a:cs typeface="Times New Roman" pitchFamily="18" charset="0"/>
              </a:rPr>
              <a:t>V</a:t>
            </a:r>
            <a:r>
              <a:rPr lang="en-US" sz="2000" dirty="0" smtClean="0">
                <a:solidFill>
                  <a:srgbClr val="C00000"/>
                </a:solidFill>
                <a:latin typeface="Times New Roman" pitchFamily="18" charset="0"/>
                <a:cs typeface="Times New Roman" pitchFamily="18" charset="0"/>
              </a:rPr>
              <a:t> = 1 m/s, </a:t>
            </a:r>
            <a:r>
              <a:rPr lang="en-US" sz="2000" i="1" dirty="0" smtClean="0">
                <a:solidFill>
                  <a:srgbClr val="C00000"/>
                </a:solidFill>
                <a:latin typeface="Times New Roman" pitchFamily="18" charset="0"/>
                <a:cs typeface="Times New Roman" pitchFamily="18" charset="0"/>
              </a:rPr>
              <a:t>We</a:t>
            </a:r>
            <a:r>
              <a:rPr lang="en-US" sz="2000" dirty="0" smtClean="0">
                <a:solidFill>
                  <a:srgbClr val="C00000"/>
                </a:solidFill>
                <a:latin typeface="Times New Roman" pitchFamily="18" charset="0"/>
                <a:cs typeface="Times New Roman" pitchFamily="18" charset="0"/>
              </a:rPr>
              <a:t> = 69, </a:t>
            </a:r>
            <a:r>
              <a:rPr lang="en-US" sz="2000" i="1" dirty="0" smtClean="0">
                <a:solidFill>
                  <a:srgbClr val="C00000"/>
                </a:solidFill>
                <a:latin typeface="Times New Roman" pitchFamily="18" charset="0"/>
                <a:cs typeface="Times New Roman" pitchFamily="18" charset="0"/>
              </a:rPr>
              <a:t>Fr</a:t>
            </a:r>
            <a:r>
              <a:rPr lang="en-US" sz="2000" dirty="0" smtClean="0">
                <a:solidFill>
                  <a:srgbClr val="C00000"/>
                </a:solidFill>
                <a:latin typeface="Times New Roman" pitchFamily="18" charset="0"/>
                <a:cs typeface="Times New Roman" pitchFamily="18" charset="0"/>
              </a:rPr>
              <a:t> = 20.4</a:t>
            </a:r>
            <a:endParaRPr lang="en-IN" sz="2000" dirty="0">
              <a:solidFill>
                <a:srgbClr val="C00000"/>
              </a:solidFill>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5A977ECC-602C-44BE-ADE7-1833C019561F}" type="slidenum">
              <a:rPr lang="en-US" smtClean="0"/>
              <a:pPr/>
              <a:t>48</a:t>
            </a:fld>
            <a:endParaRPr lang="en-US" dirty="0"/>
          </a:p>
        </p:txBody>
      </p:sp>
    </p:spTree>
    <p:extLst>
      <p:ext uri="{BB962C8B-B14F-4D97-AF65-F5344CB8AC3E}">
        <p14:creationId xmlns:p14="http://schemas.microsoft.com/office/powerpoint/2010/main" val="2238770141"/>
      </p:ext>
    </p:extLst>
  </p:cSld>
  <p:clrMapOvr>
    <a:masterClrMapping/>
  </p:clrMapOvr>
  <p:transition spd="slow">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1000" y="1294034"/>
            <a:ext cx="8603512" cy="3470460"/>
          </a:xfrm>
          <a:prstGeom prst="rect">
            <a:avLst/>
          </a:prstGeom>
        </p:spPr>
      </p:pic>
      <p:sp>
        <p:nvSpPr>
          <p:cNvPr id="7" name="TextBox 6"/>
          <p:cNvSpPr txBox="1"/>
          <p:nvPr/>
        </p:nvSpPr>
        <p:spPr>
          <a:xfrm>
            <a:off x="379600" y="5048953"/>
            <a:ext cx="8424157" cy="1015663"/>
          </a:xfrm>
          <a:prstGeom prst="rect">
            <a:avLst/>
          </a:prstGeom>
          <a:solidFill>
            <a:sysClr val="window" lastClr="FFFFFF"/>
          </a:solidFill>
          <a:ln w="12700" cap="flat" cmpd="sng" algn="ctr">
            <a:solidFill>
              <a:sysClr val="windowText" lastClr="000000"/>
            </a:solidFill>
            <a:prstDash val="solid"/>
            <a:miter lim="800000"/>
          </a:ln>
          <a:effectLst/>
        </p:spPr>
        <p:txBody>
          <a:bodyPr wrap="square">
            <a:spAutoFit/>
          </a:bodyPr>
          <a:lstStyle/>
          <a:p>
            <a:pPr marL="342900" marR="0" lvl="0" indent="-342900" algn="l"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0" cap="none" spc="0" normalizeH="0" baseline="0" noProof="0" smtClean="0">
                <a:ln>
                  <a:noFill/>
                </a:ln>
                <a:solidFill>
                  <a:srgbClr val="C00000"/>
                </a:solidFill>
                <a:effectLst/>
                <a:uLnTx/>
                <a:uFillTx/>
                <a:latin typeface="Times New Roman" pitchFamily="18" charset="0"/>
                <a:ea typeface="+mn-ea"/>
                <a:cs typeface="Times New Roman" pitchFamily="18" charset="0"/>
              </a:rPr>
              <a:t>Enclosure depth decreases with increase in impact velocity</a:t>
            </a:r>
          </a:p>
          <a:p>
            <a:pPr marL="342900" marR="0" lvl="0" indent="-342900" algn="l"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0" cap="none" spc="0" normalizeH="0" baseline="0" noProof="0" smtClean="0">
                <a:ln>
                  <a:noFill/>
                </a:ln>
                <a:solidFill>
                  <a:srgbClr val="C00000"/>
                </a:solidFill>
                <a:effectLst/>
                <a:uLnTx/>
                <a:uFillTx/>
                <a:latin typeface="Times New Roman" pitchFamily="18" charset="0"/>
                <a:ea typeface="+mn-ea"/>
                <a:cs typeface="Times New Roman" pitchFamily="18" charset="0"/>
              </a:rPr>
              <a:t>Little discrepancy between experimental and numerical results arose because of changed aspect ratio.</a:t>
            </a:r>
            <a:endParaRPr kumimoji="0" lang="en-IN" sz="2000" b="0"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005100568"/>
      </p:ext>
    </p:extLst>
  </p:cSld>
  <p:clrMapOvr>
    <a:masterClrMapping/>
  </p:clrMapOvr>
  <p:transition spd="slow">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04800" y="152400"/>
            <a:ext cx="7543800" cy="1295400"/>
          </a:xfrm>
        </p:spPr>
        <p:txBody>
          <a:bodyPr/>
          <a:lstStyle/>
          <a:p>
            <a:pPr>
              <a:defRPr/>
            </a:pPr>
            <a:r>
              <a:rPr lang="en-US" u="sng">
                <a:latin typeface="Times New Roman" pitchFamily="18" charset="0"/>
              </a:rPr>
              <a:t>CLSVOF method </a:t>
            </a:r>
            <a:br>
              <a:rPr lang="en-US" u="sng">
                <a:latin typeface="Times New Roman" pitchFamily="18" charset="0"/>
              </a:rPr>
            </a:br>
            <a:r>
              <a:rPr lang="en-US" u="sng">
                <a:latin typeface="Times New Roman" pitchFamily="18" charset="0"/>
              </a:rPr>
              <a:t>(Computational domain)</a:t>
            </a:r>
          </a:p>
        </p:txBody>
      </p:sp>
      <p:pic>
        <p:nvPicPr>
          <p:cNvPr id="28676" name="Picture 3"/>
          <p:cNvPicPr>
            <a:picLocks noGrp="1" noChangeAspect="1" noChangeArrowheads="1"/>
          </p:cNvPicPr>
          <p:nvPr>
            <p:ph type="body" idx="4294967295"/>
          </p:nvPr>
        </p:nvPicPr>
        <p:blipFill>
          <a:blip r:embed="rId4" cstate="print"/>
          <a:srcRect/>
          <a:stretch>
            <a:fillRect/>
          </a:stretch>
        </p:blipFill>
        <p:spPr>
          <a:xfrm>
            <a:off x="476250" y="1752600"/>
            <a:ext cx="4019550" cy="4411663"/>
          </a:xfrm>
          <a:ln w="19050">
            <a:solidFill>
              <a:schemeClr val="tx1"/>
            </a:solidFill>
          </a:ln>
        </p:spPr>
      </p:pic>
      <p:sp>
        <p:nvSpPr>
          <p:cNvPr id="28677" name="Text Box 4"/>
          <p:cNvSpPr txBox="1">
            <a:spLocks noChangeArrowheads="1"/>
          </p:cNvSpPr>
          <p:nvPr/>
        </p:nvSpPr>
        <p:spPr bwMode="auto">
          <a:xfrm>
            <a:off x="4648200" y="1676400"/>
            <a:ext cx="3790950" cy="1706563"/>
          </a:xfrm>
          <a:prstGeom prst="rect">
            <a:avLst/>
          </a:prstGeom>
          <a:noFill/>
          <a:ln w="9525">
            <a:noFill/>
            <a:miter lim="800000"/>
            <a:headEnd/>
            <a:tailEnd/>
          </a:ln>
        </p:spPr>
        <p:txBody>
          <a:bodyPr>
            <a:spAutoFit/>
          </a:bodyPr>
          <a:lstStyle/>
          <a:p>
            <a:r>
              <a:rPr lang="en-US" sz="2400">
                <a:solidFill>
                  <a:schemeClr val="hlink"/>
                </a:solidFill>
                <a:latin typeface="Times New Roman" pitchFamily="18" charset="0"/>
              </a:rPr>
              <a:t>Nondimensional parameters     </a:t>
            </a:r>
          </a:p>
          <a:p>
            <a:r>
              <a:rPr lang="en-US" sz="2400">
                <a:solidFill>
                  <a:schemeClr val="hlink"/>
                </a:solidFill>
                <a:latin typeface="Times New Roman" pitchFamily="18" charset="0"/>
              </a:rPr>
              <a:t>(liquid/liquid system):</a:t>
            </a:r>
          </a:p>
          <a:p>
            <a:endParaRPr lang="en-US" sz="2000">
              <a:solidFill>
                <a:schemeClr val="hlink"/>
              </a:solidFill>
              <a:latin typeface="Times New Roman" pitchFamily="18" charset="0"/>
            </a:endParaRPr>
          </a:p>
          <a:p>
            <a:endParaRPr lang="en-US" sz="2000">
              <a:solidFill>
                <a:schemeClr val="hlink"/>
              </a:solidFill>
              <a:latin typeface="Times New Roman" pitchFamily="18" charset="0"/>
            </a:endParaRPr>
          </a:p>
          <a:p>
            <a:endParaRPr lang="en-US"/>
          </a:p>
        </p:txBody>
      </p:sp>
      <p:graphicFrame>
        <p:nvGraphicFramePr>
          <p:cNvPr id="28674" name="Object 2"/>
          <p:cNvGraphicFramePr>
            <a:graphicFrameLocks noGrp="1" noChangeAspect="1"/>
          </p:cNvGraphicFramePr>
          <p:nvPr>
            <p:ph idx="1"/>
          </p:nvPr>
        </p:nvGraphicFramePr>
        <p:xfrm>
          <a:off x="5105400" y="2794000"/>
          <a:ext cx="3000375" cy="3530600"/>
        </p:xfrm>
        <a:graphic>
          <a:graphicData uri="http://schemas.openxmlformats.org/presentationml/2006/ole">
            <mc:AlternateContent xmlns:mc="http://schemas.openxmlformats.org/markup-compatibility/2006">
              <mc:Choice xmlns:v="urn:schemas-microsoft-com:vml" Requires="v">
                <p:oleObj spid="_x0000_s28765" name="Equation" r:id="rId5" imgW="1002960" imgH="1358640" progId="Equation.DSMT4">
                  <p:embed/>
                </p:oleObj>
              </mc:Choice>
              <mc:Fallback>
                <p:oleObj name="Equation" r:id="rId5" imgW="1002960" imgH="135864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5400" y="2794000"/>
                        <a:ext cx="3000375" cy="353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230" y="5486400"/>
            <a:ext cx="8489876" cy="1015663"/>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l" eaLnBrk="0" fontAlgn="base" hangingPunct="0">
              <a:spcBef>
                <a:spcPct val="0"/>
              </a:spcBef>
              <a:spcAft>
                <a:spcPct val="0"/>
              </a:spcAft>
              <a:buFont typeface="Wingdings" panose="05000000000000000000" pitchFamily="2" charset="2"/>
              <a:buChar char="Ø"/>
              <a:defRPr/>
            </a:pPr>
            <a:r>
              <a:rPr lang="en-US" sz="2000" dirty="0" smtClean="0">
                <a:solidFill>
                  <a:schemeClr val="tx1"/>
                </a:solidFill>
                <a:latin typeface="Times New Roman" pitchFamily="18" charset="0"/>
                <a:cs typeface="Times New Roman" pitchFamily="18" charset="0"/>
              </a:rPr>
              <a:t>Crater depth decreases with increase in impact velocity</a:t>
            </a:r>
          </a:p>
          <a:p>
            <a:pPr marL="342900" indent="-342900" algn="l" eaLnBrk="0" fontAlgn="base" hangingPunct="0">
              <a:spcBef>
                <a:spcPct val="0"/>
              </a:spcBef>
              <a:spcAft>
                <a:spcPct val="0"/>
              </a:spcAft>
              <a:buFont typeface="Wingdings" panose="05000000000000000000" pitchFamily="2" charset="2"/>
              <a:buChar char="Ø"/>
              <a:defRPr/>
            </a:pPr>
            <a:r>
              <a:rPr lang="en-US" sz="2000" dirty="0" smtClean="0">
                <a:solidFill>
                  <a:schemeClr val="tx1"/>
                </a:solidFill>
                <a:latin typeface="Times New Roman" pitchFamily="18" charset="0"/>
                <a:cs typeface="Times New Roman" pitchFamily="18" charset="0"/>
              </a:rPr>
              <a:t>Higher impact velocity produces stronger vertical flow near the interface.</a:t>
            </a:r>
          </a:p>
          <a:p>
            <a:pPr marL="342900" indent="-342900" algn="l" eaLnBrk="0" fontAlgn="base" hangingPunct="0">
              <a:spcBef>
                <a:spcPct val="0"/>
              </a:spcBef>
              <a:spcAft>
                <a:spcPct val="0"/>
              </a:spcAft>
              <a:buFont typeface="Wingdings" panose="05000000000000000000" pitchFamily="2" charset="2"/>
              <a:buChar char="Ø"/>
              <a:defRPr/>
            </a:pPr>
            <a:r>
              <a:rPr lang="en-US" sz="2000" dirty="0" smtClean="0">
                <a:solidFill>
                  <a:schemeClr val="tx1"/>
                </a:solidFill>
                <a:latin typeface="Times New Roman" pitchFamily="18" charset="0"/>
                <a:cs typeface="Times New Roman" pitchFamily="18" charset="0"/>
              </a:rPr>
              <a:t>Vortex starts early interaction with the interface.</a:t>
            </a:r>
            <a:endParaRPr lang="en-IN" sz="2000" dirty="0">
              <a:solidFill>
                <a:schemeClr val="tx1"/>
              </a:solidFill>
              <a:latin typeface="Times New Roman" pitchFamily="18" charset="0"/>
              <a:cs typeface="Times New Roman" pitchFamily="18" charset="0"/>
            </a:endParaRPr>
          </a:p>
        </p:txBody>
      </p:sp>
      <p:sp>
        <p:nvSpPr>
          <p:cNvPr id="5" name="TextBox 4"/>
          <p:cNvSpPr txBox="1"/>
          <p:nvPr/>
        </p:nvSpPr>
        <p:spPr>
          <a:xfrm>
            <a:off x="1971442" y="528935"/>
            <a:ext cx="5724758" cy="461665"/>
          </a:xfrm>
          <a:prstGeom prst="rect">
            <a:avLst/>
          </a:prstGeom>
          <a:noFill/>
        </p:spPr>
        <p:txBody>
          <a:bodyPr wrap="square" rtlCol="0">
            <a:spAutoFit/>
          </a:bodyPr>
          <a:lstStyle/>
          <a:p>
            <a:r>
              <a:rPr lang="en-US" sz="2400" b="1" dirty="0" smtClean="0">
                <a:solidFill>
                  <a:schemeClr val="accent2">
                    <a:lumMod val="50000"/>
                  </a:schemeClr>
                </a:solidFill>
                <a:latin typeface="Times New Roman" pitchFamily="18" charset="0"/>
                <a:cs typeface="Times New Roman" pitchFamily="18" charset="0"/>
              </a:rPr>
              <a:t>Large Bubble Entrapment</a:t>
            </a:r>
            <a:endParaRPr lang="en-US" sz="2400" b="1" dirty="0">
              <a:solidFill>
                <a:schemeClr val="accent2">
                  <a:lumMod val="50000"/>
                </a:schemeClr>
              </a:solidFill>
              <a:latin typeface="Times New Roman" pitchFamily="18" charset="0"/>
              <a:cs typeface="Times New Roman" pitchFamily="18" charset="0"/>
            </a:endParaRPr>
          </a:p>
        </p:txBody>
      </p:sp>
      <p:pic>
        <p:nvPicPr>
          <p:cNvPr id="6" name="Picture 5"/>
          <p:cNvPicPr>
            <a:picLocks noChangeAspect="1"/>
          </p:cNvPicPr>
          <p:nvPr/>
        </p:nvPicPr>
        <p:blipFill>
          <a:blip r:embed="rId2"/>
          <a:stretch>
            <a:fillRect/>
          </a:stretch>
        </p:blipFill>
        <p:spPr>
          <a:xfrm>
            <a:off x="2188197" y="991673"/>
            <a:ext cx="4823649" cy="4237150"/>
          </a:xfrm>
          <a:prstGeom prst="rect">
            <a:avLst/>
          </a:prstGeom>
        </p:spPr>
      </p:pic>
    </p:spTree>
    <p:extLst>
      <p:ext uri="{BB962C8B-B14F-4D97-AF65-F5344CB8AC3E}">
        <p14:creationId xmlns:p14="http://schemas.microsoft.com/office/powerpoint/2010/main" val="1441474527"/>
      </p:ext>
    </p:extLst>
  </p:cSld>
  <p:clrMapOvr>
    <a:masterClrMapping/>
  </p:clrMapOvr>
  <p:transition spd="slow">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13230" y="914400"/>
            <a:ext cx="8661770" cy="3545283"/>
          </a:xfrm>
          <a:prstGeom prst="rect">
            <a:avLst/>
          </a:prstGeom>
        </p:spPr>
      </p:pic>
      <p:sp>
        <p:nvSpPr>
          <p:cNvPr id="5" name="TextBox 4"/>
          <p:cNvSpPr txBox="1"/>
          <p:nvPr/>
        </p:nvSpPr>
        <p:spPr>
          <a:xfrm>
            <a:off x="413230" y="4876800"/>
            <a:ext cx="8489876" cy="1323439"/>
          </a:xfrm>
          <a:prstGeom prst="rect">
            <a:avLst/>
          </a:prstGeom>
          <a:solidFill>
            <a:sysClr val="window" lastClr="FFFFFF"/>
          </a:solidFill>
          <a:ln w="12700" cap="flat" cmpd="sng" algn="ctr">
            <a:solidFill>
              <a:sysClr val="windowText" lastClr="000000"/>
            </a:solidFill>
            <a:prstDash val="solid"/>
            <a:miter lim="800000"/>
          </a:ln>
          <a:effectLst/>
        </p:spPr>
        <p:txBody>
          <a:bodyPr wrap="square">
            <a:spAutoFit/>
          </a:bodyPr>
          <a:lstStyle/>
          <a:p>
            <a:pPr marL="342900" marR="0" lvl="0" indent="-342900" algn="l"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0" cap="none" spc="0" normalizeH="0" baseline="0" noProof="0" smtClean="0">
                <a:ln>
                  <a:noFill/>
                </a:ln>
                <a:solidFill>
                  <a:srgbClr val="C00000"/>
                </a:solidFill>
                <a:effectLst/>
                <a:uLnTx/>
                <a:uFillTx/>
                <a:latin typeface="Times New Roman" pitchFamily="18" charset="0"/>
                <a:ea typeface="+mn-ea"/>
                <a:cs typeface="Times New Roman" pitchFamily="18" charset="0"/>
              </a:rPr>
              <a:t>Higher impact velocity produces stronger vertical flow near the interface.</a:t>
            </a:r>
          </a:p>
          <a:p>
            <a:pPr marL="342900" marR="0" lvl="0" indent="-342900" algn="l"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0" cap="none" spc="0" normalizeH="0" baseline="0" noProof="0" smtClean="0">
                <a:ln>
                  <a:noFill/>
                </a:ln>
                <a:solidFill>
                  <a:srgbClr val="C00000"/>
                </a:solidFill>
                <a:effectLst/>
                <a:uLnTx/>
                <a:uFillTx/>
                <a:latin typeface="Times New Roman" pitchFamily="18" charset="0"/>
                <a:ea typeface="+mn-ea"/>
                <a:cs typeface="Times New Roman" pitchFamily="18" charset="0"/>
              </a:rPr>
              <a:t>Vortex starts early interaction with the interface leading to early pinch-off.</a:t>
            </a:r>
          </a:p>
          <a:p>
            <a:pPr marL="342900" marR="0" lvl="0" indent="-342900" algn="l"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0" cap="none" spc="0" normalizeH="0" baseline="0" noProof="0" smtClean="0">
                <a:ln>
                  <a:noFill/>
                </a:ln>
                <a:solidFill>
                  <a:srgbClr val="C00000"/>
                </a:solidFill>
                <a:effectLst/>
                <a:uLnTx/>
                <a:uFillTx/>
                <a:latin typeface="Times New Roman" pitchFamily="18" charset="0"/>
                <a:ea typeface="+mn-ea"/>
                <a:cs typeface="Times New Roman" pitchFamily="18" charset="0"/>
              </a:rPr>
              <a:t>In non-dimensional time scale,                    the pinch-off time is nearly  constant in all the cases .</a:t>
            </a:r>
            <a:endParaRPr kumimoji="0" lang="en-US" sz="2000" b="0" i="0" u="none" strike="noStrike" kern="0" cap="none" spc="0" normalizeH="0" baseline="0" noProof="0">
              <a:ln>
                <a:noFill/>
              </a:ln>
              <a:solidFill>
                <a:srgbClr val="C00000"/>
              </a:solidFill>
              <a:effectLst/>
              <a:uLnTx/>
              <a:uFillTx/>
              <a:latin typeface="Times New Roman" pitchFamily="18" charset="0"/>
              <a:ea typeface="+mn-ea"/>
              <a:cs typeface="Times New Roman" pitchFamily="18"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923255641"/>
              </p:ext>
            </p:extLst>
          </p:nvPr>
        </p:nvGraphicFramePr>
        <p:xfrm>
          <a:off x="4009859" y="5562600"/>
          <a:ext cx="1070738" cy="322921"/>
        </p:xfrm>
        <a:graphic>
          <a:graphicData uri="http://schemas.openxmlformats.org/presentationml/2006/ole">
            <mc:AlternateContent xmlns:mc="http://schemas.openxmlformats.org/markup-compatibility/2006">
              <mc:Choice xmlns:v="urn:schemas-microsoft-com:vml" Requires="v">
                <p:oleObj spid="_x0000_s297016" name="Equation" r:id="rId5" imgW="799920" imgH="241200" progId="Equation.DSMT4">
                  <p:embed/>
                </p:oleObj>
              </mc:Choice>
              <mc:Fallback>
                <p:oleObj name="Equation" r:id="rId5" imgW="799920" imgH="241200" progId="Equation.DSMT4">
                  <p:embed/>
                  <p:pic>
                    <p:nvPicPr>
                      <p:cNvPr id="0" name=""/>
                      <p:cNvPicPr/>
                      <p:nvPr/>
                    </p:nvPicPr>
                    <p:blipFill>
                      <a:blip r:embed="rId6"/>
                      <a:stretch>
                        <a:fillRect/>
                      </a:stretch>
                    </p:blipFill>
                    <p:spPr>
                      <a:xfrm>
                        <a:off x="4009859" y="5562600"/>
                        <a:ext cx="1070738" cy="322921"/>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691998100"/>
      </p:ext>
    </p:extLst>
  </p:cSld>
  <p:clrMapOvr>
    <a:masterClrMapping/>
  </p:clrMapOvr>
  <p:transition spd="slow">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23906" name="Rectangle 3"/>
          <p:cNvSpPr>
            <a:spLocks noChangeArrowheads="1"/>
          </p:cNvSpPr>
          <p:nvPr/>
        </p:nvSpPr>
        <p:spPr bwMode="auto">
          <a:xfrm>
            <a:off x="3200400" y="0"/>
            <a:ext cx="3367088" cy="830263"/>
          </a:xfrm>
          <a:prstGeom prst="rect">
            <a:avLst/>
          </a:prstGeom>
          <a:noFill/>
          <a:ln w="9525">
            <a:noFill/>
            <a:miter lim="800000"/>
            <a:headEnd/>
            <a:tailEnd/>
          </a:ln>
        </p:spPr>
        <p:txBody>
          <a:bodyPr wrap="none">
            <a:spAutoFit/>
          </a:bodyPr>
          <a:lstStyle/>
          <a:p>
            <a:r>
              <a:rPr lang="en-IN" sz="4800" b="1">
                <a:solidFill>
                  <a:srgbClr val="002060"/>
                </a:solidFill>
                <a:latin typeface="Times New Roman" pitchFamily="18" charset="0"/>
                <a:cs typeface="Times New Roman" pitchFamily="18" charset="0"/>
              </a:rPr>
              <a:t>Conclusions</a:t>
            </a:r>
            <a:endParaRPr lang="en-IN" sz="4800">
              <a:solidFill>
                <a:srgbClr val="002060"/>
              </a:solidFill>
              <a:latin typeface="Times New Roman" pitchFamily="18" charset="0"/>
              <a:cs typeface="Times New Roman" pitchFamily="18" charset="0"/>
            </a:endParaRPr>
          </a:p>
        </p:txBody>
      </p:sp>
      <p:sp>
        <p:nvSpPr>
          <p:cNvPr id="123907" name="Rectangle 4"/>
          <p:cNvSpPr>
            <a:spLocks noChangeArrowheads="1"/>
          </p:cNvSpPr>
          <p:nvPr/>
        </p:nvSpPr>
        <p:spPr bwMode="auto">
          <a:xfrm>
            <a:off x="152400" y="1765042"/>
            <a:ext cx="8763000" cy="5016758"/>
          </a:xfrm>
          <a:prstGeom prst="rect">
            <a:avLst/>
          </a:prstGeom>
          <a:noFill/>
          <a:ln w="9525">
            <a:noFill/>
            <a:miter lim="800000"/>
            <a:headEnd/>
            <a:tailEnd/>
          </a:ln>
        </p:spPr>
        <p:txBody>
          <a:bodyPr>
            <a:spAutoFit/>
          </a:bodyPr>
          <a:lstStyle/>
          <a:p>
            <a:pPr marL="577850" indent="-577850" algn="just">
              <a:spcBef>
                <a:spcPct val="20000"/>
              </a:spcBef>
              <a:buFont typeface="Wingdings" pitchFamily="2" charset="2"/>
              <a:buChar char="Ø"/>
            </a:pPr>
            <a:r>
              <a:rPr lang="en-US" sz="2000" dirty="0">
                <a:latin typeface="Times New Roman" pitchFamily="18" charset="0"/>
                <a:cs typeface="Times New Roman" pitchFamily="18" charset="0"/>
                <a:sym typeface="Mathematica1" pitchFamily="2" charset="2"/>
              </a:rPr>
              <a:t>When liquid drop impacts on a </a:t>
            </a:r>
            <a:r>
              <a:rPr lang="en-US" sz="2000" b="1" dirty="0">
                <a:latin typeface="Times New Roman" pitchFamily="18" charset="0"/>
                <a:cs typeface="Times New Roman" pitchFamily="18" charset="0"/>
                <a:sym typeface="Mathematica1" pitchFamily="2" charset="2"/>
              </a:rPr>
              <a:t>liquid/ </a:t>
            </a:r>
            <a:r>
              <a:rPr lang="en-US" sz="2000" b="1" dirty="0" smtClean="0">
                <a:latin typeface="Times New Roman" pitchFamily="18" charset="0"/>
                <a:cs typeface="Times New Roman" pitchFamily="18" charset="0"/>
                <a:sym typeface="Mathematica1" pitchFamily="2" charset="2"/>
              </a:rPr>
              <a:t>liquid or Liquid/ gas </a:t>
            </a:r>
            <a:r>
              <a:rPr lang="en-US" sz="2000" b="1" dirty="0">
                <a:latin typeface="Times New Roman" pitchFamily="18" charset="0"/>
                <a:cs typeface="Times New Roman" pitchFamily="18" charset="0"/>
                <a:sym typeface="Mathematica1" pitchFamily="2" charset="2"/>
              </a:rPr>
              <a:t>interface</a:t>
            </a:r>
            <a:r>
              <a:rPr lang="en-US" sz="2000" dirty="0">
                <a:latin typeface="Times New Roman" pitchFamily="18" charset="0"/>
                <a:cs typeface="Times New Roman" pitchFamily="18" charset="0"/>
                <a:sym typeface="Mathematica1" pitchFamily="2" charset="2"/>
              </a:rPr>
              <a:t>, for very small drops and for very large drops, the phenomena of </a:t>
            </a:r>
            <a:r>
              <a:rPr lang="en-US" sz="2000" b="1" dirty="0">
                <a:latin typeface="Times New Roman" pitchFamily="18" charset="0"/>
                <a:cs typeface="Times New Roman" pitchFamily="18" charset="0"/>
                <a:sym typeface="Mathematica1" pitchFamily="2" charset="2"/>
              </a:rPr>
              <a:t>partial coalescence </a:t>
            </a:r>
            <a:r>
              <a:rPr lang="en-US" sz="2000" dirty="0">
                <a:latin typeface="Times New Roman" pitchFamily="18" charset="0"/>
                <a:cs typeface="Times New Roman" pitchFamily="18" charset="0"/>
                <a:sym typeface="Mathematica1" pitchFamily="2" charset="2"/>
              </a:rPr>
              <a:t>do not occur</a:t>
            </a:r>
            <a:r>
              <a:rPr lang="en-US" sz="2000" dirty="0">
                <a:solidFill>
                  <a:srgbClr val="000066"/>
                </a:solidFill>
                <a:cs typeface="Tahoma" pitchFamily="34" charset="0"/>
                <a:sym typeface="Mathematica1" pitchFamily="2" charset="2"/>
              </a:rPr>
              <a:t>.</a:t>
            </a:r>
          </a:p>
          <a:p>
            <a:pPr marL="577850" indent="-577850" algn="just">
              <a:spcBef>
                <a:spcPct val="20000"/>
              </a:spcBef>
              <a:buFont typeface="Wingdings" pitchFamily="2" charset="2"/>
              <a:buChar char="Ø"/>
            </a:pPr>
            <a:r>
              <a:rPr lang="en-US" sz="2000" dirty="0">
                <a:latin typeface="Times New Roman" pitchFamily="18" charset="0"/>
                <a:cs typeface="Times New Roman" pitchFamily="18" charset="0"/>
                <a:sym typeface="Mathematica1" pitchFamily="2" charset="2"/>
              </a:rPr>
              <a:t>Within the range of partial coalescence, the process can be divided into three regimes, depending on different forces, namely viscous force, surface tension force, inertia force and buoyancy force.</a:t>
            </a:r>
          </a:p>
          <a:p>
            <a:pPr marL="577850" indent="-577850" algn="just">
              <a:spcBef>
                <a:spcPct val="20000"/>
              </a:spcBef>
              <a:buFont typeface="Wingdings" pitchFamily="2" charset="2"/>
              <a:buChar char="Ø"/>
            </a:pPr>
            <a:r>
              <a:rPr lang="en-US" sz="2000" dirty="0">
                <a:solidFill>
                  <a:srgbClr val="000066"/>
                </a:solidFill>
                <a:cs typeface="Tahoma" pitchFamily="34" charset="0"/>
                <a:sym typeface="Mathematica1" pitchFamily="2" charset="2"/>
              </a:rPr>
              <a:t> </a:t>
            </a:r>
            <a:r>
              <a:rPr lang="en-US" sz="2000" b="1" dirty="0">
                <a:latin typeface="Times New Roman" pitchFamily="18" charset="0"/>
                <a:cs typeface="Times New Roman" pitchFamily="18" charset="0"/>
                <a:sym typeface="Mathematica1" pitchFamily="2" charset="2"/>
              </a:rPr>
              <a:t>Partial coalescence </a:t>
            </a:r>
            <a:r>
              <a:rPr lang="en-US" sz="2000" dirty="0">
                <a:latin typeface="Times New Roman" pitchFamily="18" charset="0"/>
                <a:cs typeface="Times New Roman" pitchFamily="18" charset="0"/>
                <a:sym typeface="Mathematica1" pitchFamily="2" charset="2"/>
              </a:rPr>
              <a:t>occurs in </a:t>
            </a:r>
            <a:r>
              <a:rPr lang="en-US" sz="2000" b="1" dirty="0">
                <a:latin typeface="Times New Roman" pitchFamily="18" charset="0"/>
                <a:cs typeface="Times New Roman" pitchFamily="18" charset="0"/>
                <a:sym typeface="Mathematica1" pitchFamily="2" charset="2"/>
              </a:rPr>
              <a:t>liquid</a:t>
            </a:r>
            <a:r>
              <a:rPr lang="en-US" sz="2000" b="1" dirty="0" smtClean="0">
                <a:latin typeface="Times New Roman" pitchFamily="18" charset="0"/>
                <a:cs typeface="Times New Roman" pitchFamily="18" charset="0"/>
                <a:sym typeface="Mathematica1" pitchFamily="2" charset="2"/>
              </a:rPr>
              <a:t>/ air </a:t>
            </a:r>
            <a:r>
              <a:rPr lang="en-US" sz="2000" b="1" dirty="0">
                <a:latin typeface="Times New Roman" pitchFamily="18" charset="0"/>
                <a:cs typeface="Times New Roman" pitchFamily="18" charset="0"/>
                <a:sym typeface="Mathematica1" pitchFamily="2" charset="2"/>
              </a:rPr>
              <a:t>medium </a:t>
            </a:r>
            <a:r>
              <a:rPr lang="en-US" sz="2000" dirty="0">
                <a:latin typeface="Times New Roman" pitchFamily="18" charset="0"/>
                <a:cs typeface="Times New Roman" pitchFamily="18" charset="0"/>
                <a:sym typeface="Mathematica1" pitchFamily="2" charset="2"/>
              </a:rPr>
              <a:t>for very low velocity and as the velocity increases </a:t>
            </a:r>
            <a:r>
              <a:rPr lang="en-US" sz="2000" b="1" dirty="0">
                <a:latin typeface="Times New Roman" pitchFamily="18" charset="0"/>
                <a:cs typeface="Times New Roman" pitchFamily="18" charset="0"/>
                <a:sym typeface="Mathematica1" pitchFamily="2" charset="2"/>
              </a:rPr>
              <a:t>complete coalescence </a:t>
            </a:r>
            <a:r>
              <a:rPr lang="en-US" sz="2000" dirty="0">
                <a:latin typeface="Times New Roman" pitchFamily="18" charset="0"/>
                <a:cs typeface="Times New Roman" pitchFamily="18" charset="0"/>
                <a:sym typeface="Mathematica1" pitchFamily="2" charset="2"/>
              </a:rPr>
              <a:t>occurs.</a:t>
            </a:r>
          </a:p>
          <a:p>
            <a:pPr marL="577850" indent="-577850" algn="just">
              <a:spcBef>
                <a:spcPct val="20000"/>
              </a:spcBef>
              <a:buFont typeface="Wingdings" pitchFamily="2" charset="2"/>
              <a:buChar char="Ø"/>
            </a:pPr>
            <a:r>
              <a:rPr lang="en-US" sz="2000" dirty="0">
                <a:latin typeface="Times New Roman" pitchFamily="18" charset="0"/>
                <a:cs typeface="Times New Roman" pitchFamily="18" charset="0"/>
                <a:sym typeface="Mathematica1" pitchFamily="2" charset="2"/>
              </a:rPr>
              <a:t>As the Weber number is increased, the phenomena which occurs are: </a:t>
            </a:r>
            <a:r>
              <a:rPr lang="en-US" sz="2000" b="1" dirty="0">
                <a:latin typeface="Times New Roman" pitchFamily="18" charset="0"/>
                <a:cs typeface="Times New Roman" pitchFamily="18" charset="0"/>
                <a:sym typeface="Mathematica1" pitchFamily="2" charset="2"/>
              </a:rPr>
              <a:t>partial coalescence, complete coalescence, small thick jet (with or without secondary drop), thin jet, large bubble with thin jet, small bubble with thick jet, long thick jet.</a:t>
            </a:r>
          </a:p>
          <a:p>
            <a:pPr marL="577850" indent="-577850" algn="just">
              <a:spcBef>
                <a:spcPct val="20000"/>
              </a:spcBef>
              <a:buFont typeface="Wingdings" pitchFamily="2" charset="2"/>
              <a:buChar char="Ø"/>
            </a:pPr>
            <a:r>
              <a:rPr lang="en-US" sz="2000" dirty="0">
                <a:latin typeface="Times New Roman" pitchFamily="18" charset="0"/>
                <a:cs typeface="Times New Roman" pitchFamily="18" charset="0"/>
                <a:sym typeface="Mathematica1" pitchFamily="2" charset="2"/>
              </a:rPr>
              <a:t>The type of phenomena depends on the </a:t>
            </a:r>
            <a:r>
              <a:rPr lang="en-US" sz="2000" b="1" dirty="0">
                <a:latin typeface="Times New Roman" pitchFamily="18" charset="0"/>
                <a:cs typeface="Times New Roman" pitchFamily="18" charset="0"/>
                <a:sym typeface="Mathematica1" pitchFamily="2" charset="2"/>
              </a:rPr>
              <a:t>direction of liquid flow </a:t>
            </a:r>
            <a:r>
              <a:rPr lang="en-US" sz="2000" dirty="0">
                <a:latin typeface="Times New Roman" pitchFamily="18" charset="0"/>
                <a:cs typeface="Times New Roman" pitchFamily="18" charset="0"/>
                <a:sym typeface="Mathematica1" pitchFamily="2" charset="2"/>
              </a:rPr>
              <a:t>during </a:t>
            </a:r>
            <a:r>
              <a:rPr lang="en-US" sz="2000" b="1" dirty="0">
                <a:latin typeface="Times New Roman" pitchFamily="18" charset="0"/>
                <a:cs typeface="Times New Roman" pitchFamily="18" charset="0"/>
                <a:sym typeface="Mathematica1" pitchFamily="2" charset="2"/>
              </a:rPr>
              <a:t>retraction stage</a:t>
            </a:r>
            <a:r>
              <a:rPr lang="en-US" sz="2000" dirty="0" smtClean="0">
                <a:latin typeface="Times New Roman" pitchFamily="18" charset="0"/>
                <a:cs typeface="Times New Roman" pitchFamily="18" charset="0"/>
                <a:sym typeface="Mathematica1" pitchFamily="2" charset="2"/>
              </a:rPr>
              <a:t>.</a:t>
            </a:r>
            <a:endParaRPr lang="en-US" sz="2000" dirty="0">
              <a:latin typeface="Times New Roman" pitchFamily="18" charset="0"/>
              <a:cs typeface="Times New Roman" pitchFamily="18" charset="0"/>
              <a:sym typeface="Mathematica1" pitchFamily="2" charset="2"/>
            </a:endParaRPr>
          </a:p>
          <a:p>
            <a:pPr marL="577850" indent="-577850" algn="just">
              <a:spcBef>
                <a:spcPct val="20000"/>
              </a:spcBef>
            </a:pPr>
            <a:endParaRPr lang="en-IN"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4"/>
          <p:cNvSpPr>
            <a:spLocks noChangeArrowheads="1"/>
          </p:cNvSpPr>
          <p:nvPr/>
        </p:nvSpPr>
        <p:spPr bwMode="auto">
          <a:xfrm>
            <a:off x="152400" y="381000"/>
            <a:ext cx="8763000" cy="5693866"/>
          </a:xfrm>
          <a:prstGeom prst="rect">
            <a:avLst/>
          </a:prstGeom>
          <a:noFill/>
          <a:ln w="9525">
            <a:noFill/>
            <a:miter lim="800000"/>
            <a:headEnd/>
            <a:tailEnd/>
          </a:ln>
        </p:spPr>
        <p:txBody>
          <a:bodyPr>
            <a:spAutoFit/>
          </a:bodyPr>
          <a:lstStyle/>
          <a:p>
            <a:pPr marL="577850" indent="-577850" algn="just">
              <a:spcBef>
                <a:spcPct val="20000"/>
              </a:spcBef>
              <a:buFont typeface="Wingdings" pitchFamily="2" charset="2"/>
              <a:buChar char="Ø"/>
            </a:pPr>
            <a:r>
              <a:rPr lang="en-US" sz="2000">
                <a:latin typeface="Times New Roman" pitchFamily="18" charset="0"/>
                <a:cs typeface="Times New Roman" pitchFamily="18" charset="0"/>
                <a:sym typeface="Mathematica1" pitchFamily="2" charset="2"/>
              </a:rPr>
              <a:t>Large bubble entrapment is observed in a wide region on the V -D map. The regime of large bubble entrapment on the </a:t>
            </a:r>
            <a:r>
              <a:rPr lang="en-US" sz="2000" b="1">
                <a:latin typeface="Times New Roman" pitchFamily="18" charset="0"/>
                <a:cs typeface="Times New Roman" pitchFamily="18" charset="0"/>
                <a:sym typeface="Mathematica1" pitchFamily="2" charset="2"/>
              </a:rPr>
              <a:t>V -D map </a:t>
            </a:r>
            <a:r>
              <a:rPr lang="en-US" sz="2000">
                <a:latin typeface="Times New Roman" pitchFamily="18" charset="0"/>
                <a:cs typeface="Times New Roman" pitchFamily="18" charset="0"/>
                <a:sym typeface="Mathematica1" pitchFamily="2" charset="2"/>
              </a:rPr>
              <a:t>and on the </a:t>
            </a:r>
            <a:r>
              <a:rPr lang="en-US" sz="2000" b="1">
                <a:latin typeface="Times New Roman" pitchFamily="18" charset="0"/>
                <a:cs typeface="Times New Roman" pitchFamily="18" charset="0"/>
                <a:sym typeface="Mathematica1" pitchFamily="2" charset="2"/>
              </a:rPr>
              <a:t>We-Fr map </a:t>
            </a:r>
            <a:r>
              <a:rPr lang="en-US" sz="2000">
                <a:latin typeface="Times New Roman" pitchFamily="18" charset="0"/>
                <a:cs typeface="Times New Roman" pitchFamily="18" charset="0"/>
                <a:sym typeface="Mathematica1" pitchFamily="2" charset="2"/>
              </a:rPr>
              <a:t>has been identied.</a:t>
            </a:r>
          </a:p>
          <a:p>
            <a:pPr marL="577850" indent="-577850" algn="just">
              <a:spcBef>
                <a:spcPct val="20000"/>
              </a:spcBef>
              <a:buFont typeface="Wingdings" pitchFamily="2" charset="2"/>
              <a:buChar char="Ø"/>
            </a:pPr>
            <a:r>
              <a:rPr lang="en-US" sz="2000">
                <a:latin typeface="Times New Roman" pitchFamily="18" charset="0"/>
                <a:cs typeface="Times New Roman" pitchFamily="18" charset="0"/>
                <a:sym typeface="Mathematica1" pitchFamily="2" charset="2"/>
              </a:rPr>
              <a:t> The shape of the drop must be </a:t>
            </a:r>
            <a:r>
              <a:rPr lang="en-US" sz="2000" b="1">
                <a:latin typeface="Times New Roman" pitchFamily="18" charset="0"/>
                <a:cs typeface="Times New Roman" pitchFamily="18" charset="0"/>
                <a:sym typeface="Mathematica1" pitchFamily="2" charset="2"/>
              </a:rPr>
              <a:t>prolate</a:t>
            </a:r>
            <a:r>
              <a:rPr lang="en-US" sz="2000">
                <a:latin typeface="Times New Roman" pitchFamily="18" charset="0"/>
                <a:cs typeface="Times New Roman" pitchFamily="18" charset="0"/>
                <a:sym typeface="Mathematica1" pitchFamily="2" charset="2"/>
              </a:rPr>
              <a:t> at the time of impact for large bubble entrapment to take place. Sometimes the large bubble is accompanied by the entrapment of a small bubble.</a:t>
            </a:r>
          </a:p>
          <a:p>
            <a:pPr marL="577850" indent="-577850" algn="just">
              <a:spcBef>
                <a:spcPct val="20000"/>
              </a:spcBef>
              <a:buFont typeface="Wingdings" pitchFamily="2" charset="2"/>
              <a:buChar char="Ø"/>
            </a:pPr>
            <a:r>
              <a:rPr lang="en-US" sz="2000">
                <a:latin typeface="Times New Roman" pitchFamily="18" charset="0"/>
                <a:cs typeface="Times New Roman" pitchFamily="18" charset="0"/>
                <a:sym typeface="Mathematica1" pitchFamily="2" charset="2"/>
              </a:rPr>
              <a:t>The </a:t>
            </a:r>
            <a:r>
              <a:rPr lang="en-US" sz="2000" b="1">
                <a:latin typeface="Times New Roman" pitchFamily="18" charset="0"/>
                <a:cs typeface="Times New Roman" pitchFamily="18" charset="0"/>
                <a:sym typeface="Mathematica1" pitchFamily="2" charset="2"/>
              </a:rPr>
              <a:t>vortex ring </a:t>
            </a:r>
            <a:r>
              <a:rPr lang="en-US" sz="2000">
                <a:latin typeface="Times New Roman" pitchFamily="18" charset="0"/>
                <a:cs typeface="Times New Roman" pitchFamily="18" charset="0"/>
                <a:sym typeface="Mathematica1" pitchFamily="2" charset="2"/>
              </a:rPr>
              <a:t>which is generated near the interface, later, pulls and curls-up the interface to form the </a:t>
            </a:r>
            <a:r>
              <a:rPr lang="en-US" sz="2000" b="1">
                <a:latin typeface="Times New Roman" pitchFamily="18" charset="0"/>
                <a:cs typeface="Times New Roman" pitchFamily="18" charset="0"/>
                <a:sym typeface="Mathematica1" pitchFamily="2" charset="2"/>
              </a:rPr>
              <a:t>roll jet</a:t>
            </a:r>
            <a:r>
              <a:rPr lang="en-US" sz="2000">
                <a:latin typeface="Times New Roman" pitchFamily="18" charset="0"/>
                <a:cs typeface="Times New Roman" pitchFamily="18" charset="0"/>
                <a:sym typeface="Mathematica1" pitchFamily="2" charset="2"/>
              </a:rPr>
              <a:t>. The roll jet merges at the central axis to entrap a large bubble inside the liquid pool. The </a:t>
            </a:r>
            <a:r>
              <a:rPr lang="en-US" sz="2000" b="1">
                <a:latin typeface="Times New Roman" pitchFamily="18" charset="0"/>
                <a:cs typeface="Times New Roman" pitchFamily="18" charset="0"/>
                <a:sym typeface="Mathematica1" pitchFamily="2" charset="2"/>
              </a:rPr>
              <a:t>vorticity strength </a:t>
            </a:r>
            <a:r>
              <a:rPr lang="en-US" sz="2000">
                <a:latin typeface="Times New Roman" pitchFamily="18" charset="0"/>
                <a:cs typeface="Times New Roman" pitchFamily="18" charset="0"/>
                <a:sym typeface="Mathematica1" pitchFamily="2" charset="2"/>
              </a:rPr>
              <a:t>must be strong enough to make the roll jet merge at the centreline, for the entrapment of large bubble.</a:t>
            </a:r>
          </a:p>
          <a:p>
            <a:pPr marL="577850" indent="-577850" algn="just">
              <a:spcBef>
                <a:spcPct val="20000"/>
              </a:spcBef>
              <a:buFont typeface="Wingdings" pitchFamily="2" charset="2"/>
              <a:buChar char="Ø"/>
            </a:pPr>
            <a:r>
              <a:rPr lang="en-US" sz="2000">
                <a:latin typeface="Times New Roman" pitchFamily="18" charset="0"/>
                <a:cs typeface="Times New Roman" pitchFamily="18" charset="0"/>
                <a:sym typeface="Mathematica1" pitchFamily="2" charset="2"/>
              </a:rPr>
              <a:t>The emergence of </a:t>
            </a:r>
            <a:r>
              <a:rPr lang="en-US" sz="2000" b="1">
                <a:latin typeface="Times New Roman" pitchFamily="18" charset="0"/>
                <a:cs typeface="Times New Roman" pitchFamily="18" charset="0"/>
                <a:sym typeface="Mathematica1" pitchFamily="2" charset="2"/>
              </a:rPr>
              <a:t>ejecta sheet</a:t>
            </a:r>
            <a:r>
              <a:rPr lang="en-US" sz="2000">
                <a:latin typeface="Times New Roman" pitchFamily="18" charset="0"/>
                <a:cs typeface="Times New Roman" pitchFamily="18" charset="0"/>
                <a:sym typeface="Mathematica1" pitchFamily="2" charset="2"/>
              </a:rPr>
              <a:t> merged with the lamella, prevents the separation and penetration of the vortex ring onto the pool, which in turn, prevents the entrapment of large bubble.</a:t>
            </a:r>
          </a:p>
          <a:p>
            <a:pPr marL="577850" indent="-577850" algn="just">
              <a:spcBef>
                <a:spcPct val="20000"/>
              </a:spcBef>
              <a:buFont typeface="Wingdings" pitchFamily="2" charset="2"/>
              <a:buChar char="Ø"/>
            </a:pPr>
            <a:r>
              <a:rPr lang="en-US" sz="2000">
                <a:latin typeface="Times New Roman" pitchFamily="18" charset="0"/>
                <a:cs typeface="Times New Roman" pitchFamily="18" charset="0"/>
                <a:sym typeface="Mathematica1" pitchFamily="2" charset="2"/>
              </a:rPr>
              <a:t>Within the large bubble entrapment regime, the enclosure depth, crater depth and pinch-off time decrease with the increase in impact velocity of the drops. The same parameters increase with the increase in size of the drops.</a:t>
            </a:r>
          </a:p>
        </p:txBody>
      </p:sp>
    </p:spTree>
    <p:extLst>
      <p:ext uri="{BB962C8B-B14F-4D97-AF65-F5344CB8AC3E}">
        <p14:creationId xmlns:p14="http://schemas.microsoft.com/office/powerpoint/2010/main" val="5091781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2706" name="Group 2"/>
          <p:cNvGraphicFramePr>
            <a:graphicFrameLocks noGrp="1"/>
          </p:cNvGraphicFramePr>
          <p:nvPr>
            <p:ph idx="1"/>
            <p:extLst>
              <p:ext uri="{D42A27DB-BD31-4B8C-83A1-F6EECF244321}">
                <p14:modId xmlns:p14="http://schemas.microsoft.com/office/powerpoint/2010/main" val="374274914"/>
              </p:ext>
            </p:extLst>
          </p:nvPr>
        </p:nvGraphicFramePr>
        <p:xfrm>
          <a:off x="609600" y="777240"/>
          <a:ext cx="8077200" cy="5321808"/>
        </p:xfrm>
        <a:graphic>
          <a:graphicData uri="http://schemas.openxmlformats.org/drawingml/2006/table">
            <a:tbl>
              <a:tblPr/>
              <a:tblGrid>
                <a:gridCol w="8077200"/>
              </a:tblGrid>
              <a:tr h="5029200">
                <a:tc>
                  <a:txBody>
                    <a:bodyPr/>
                    <a:lstStyle/>
                    <a:p>
                      <a:pPr marL="0" marR="0" lvl="0" indent="0" algn="just" defTabSz="914400" rtl="0" eaLnBrk="1" fontAlgn="base" latinLnBrk="0" hangingPunct="1">
                        <a:lnSpc>
                          <a:spcPct val="100000"/>
                        </a:lnSpc>
                        <a:spcBef>
                          <a:spcPct val="20000"/>
                        </a:spcBef>
                        <a:spcAft>
                          <a:spcPct val="0"/>
                        </a:spcAft>
                        <a:buClr>
                          <a:schemeClr val="hlink"/>
                        </a:buClr>
                        <a:buSzPct val="80000"/>
                        <a:buFont typeface="Wingdings" pitchFamily="2" charset="2"/>
                        <a:buBlip>
                          <a:blip r:embed="rId3"/>
                        </a:buBlip>
                        <a:tabLst/>
                        <a:defRPr/>
                      </a:pPr>
                      <a:r>
                        <a:rPr lang="en-US" sz="1600" kern="1200" dirty="0" smtClean="0">
                          <a:solidFill>
                            <a:schemeClr val="tx1"/>
                          </a:solidFill>
                          <a:latin typeface="+mn-lt"/>
                          <a:ea typeface="+mn-ea"/>
                          <a:cs typeface="+mn-cs"/>
                        </a:rPr>
                        <a:t>B. Ray, G. </a:t>
                      </a:r>
                      <a:r>
                        <a:rPr lang="en-US" sz="1600" kern="1200" dirty="0" err="1" smtClean="0">
                          <a:solidFill>
                            <a:schemeClr val="tx1"/>
                          </a:solidFill>
                          <a:latin typeface="+mn-lt"/>
                          <a:ea typeface="+mn-ea"/>
                          <a:cs typeface="+mn-cs"/>
                        </a:rPr>
                        <a:t>Biswas</a:t>
                      </a:r>
                      <a:r>
                        <a:rPr lang="en-US" sz="1600" kern="1200" dirty="0" smtClean="0">
                          <a:solidFill>
                            <a:schemeClr val="tx1"/>
                          </a:solidFill>
                          <a:latin typeface="+mn-lt"/>
                          <a:ea typeface="+mn-ea"/>
                          <a:cs typeface="+mn-cs"/>
                        </a:rPr>
                        <a:t> and A. Sharma, Generation of secondary droplets in coalescence of a drop at a liquid/ liquid interface, </a:t>
                      </a:r>
                      <a:r>
                        <a:rPr lang="en-US" sz="1600" b="1" i="1" kern="1200" dirty="0" smtClean="0">
                          <a:solidFill>
                            <a:schemeClr val="tx1"/>
                          </a:solidFill>
                          <a:latin typeface="+mn-lt"/>
                          <a:ea typeface="+mn-ea"/>
                          <a:cs typeface="+mn-cs"/>
                        </a:rPr>
                        <a:t>Journal of Fluid Mechanics, </a:t>
                      </a:r>
                      <a:r>
                        <a:rPr lang="en-US" sz="1600" kern="1200" dirty="0" smtClean="0">
                          <a:solidFill>
                            <a:schemeClr val="tx1"/>
                          </a:solidFill>
                          <a:latin typeface="+mn-lt"/>
                          <a:ea typeface="+mn-ea"/>
                          <a:cs typeface="+mn-cs"/>
                        </a:rPr>
                        <a:t>Vol. 655, pp. 72-104, (2010)</a:t>
                      </a:r>
                    </a:p>
                    <a:p>
                      <a:pPr marL="0" marR="0" lvl="0" indent="0" algn="just" defTabSz="914400" rtl="0" eaLnBrk="1" fontAlgn="base" latinLnBrk="0" hangingPunct="1">
                        <a:lnSpc>
                          <a:spcPct val="100000"/>
                        </a:lnSpc>
                        <a:spcBef>
                          <a:spcPct val="20000"/>
                        </a:spcBef>
                        <a:spcAft>
                          <a:spcPct val="0"/>
                        </a:spcAft>
                        <a:buClr>
                          <a:schemeClr val="hlink"/>
                        </a:buClr>
                        <a:buSzPct val="80000"/>
                        <a:buFont typeface="Wingdings" pitchFamily="2" charset="2"/>
                        <a:buBlip>
                          <a:blip r:embed="rId3"/>
                        </a:buBlip>
                        <a:tabLst/>
                        <a:defRPr/>
                      </a:pPr>
                      <a:r>
                        <a:rPr lang="en-GB" sz="1600" b="0" kern="1200" dirty="0" smtClean="0">
                          <a:solidFill>
                            <a:schemeClr val="tx1"/>
                          </a:solidFill>
                          <a:latin typeface="+mn-lt"/>
                          <a:ea typeface="+mn-ea"/>
                          <a:cs typeface="+mn-cs"/>
                        </a:rPr>
                        <a:t>B. Ray, </a:t>
                      </a:r>
                      <a:r>
                        <a:rPr lang="en-US" sz="1600" b="0" kern="1200" dirty="0" smtClean="0">
                          <a:solidFill>
                            <a:schemeClr val="tx1"/>
                          </a:solidFill>
                          <a:latin typeface="+mn-lt"/>
                          <a:ea typeface="+mn-ea"/>
                          <a:cs typeface="+mn-cs"/>
                        </a:rPr>
                        <a:t>G. </a:t>
                      </a:r>
                      <a:r>
                        <a:rPr lang="en-US" sz="1600" b="0" kern="1200" dirty="0" err="1" smtClean="0">
                          <a:solidFill>
                            <a:schemeClr val="tx1"/>
                          </a:solidFill>
                          <a:latin typeface="+mn-lt"/>
                          <a:ea typeface="+mn-ea"/>
                          <a:cs typeface="+mn-cs"/>
                        </a:rPr>
                        <a:t>Biswas</a:t>
                      </a:r>
                      <a:r>
                        <a:rPr lang="en-US" sz="1600" b="0" kern="1200" dirty="0" smtClean="0">
                          <a:solidFill>
                            <a:schemeClr val="tx1"/>
                          </a:solidFill>
                          <a:latin typeface="+mn-lt"/>
                          <a:ea typeface="+mn-ea"/>
                          <a:cs typeface="+mn-cs"/>
                        </a:rPr>
                        <a:t> and A. Sharma, </a:t>
                      </a:r>
                      <a:r>
                        <a:rPr lang="en-GB" sz="1600" b="0" kern="1200" dirty="0" smtClean="0">
                          <a:solidFill>
                            <a:schemeClr val="tx1"/>
                          </a:solidFill>
                          <a:latin typeface="+mn-lt"/>
                          <a:ea typeface="+mn-ea"/>
                          <a:cs typeface="+mn-cs"/>
                        </a:rPr>
                        <a:t>Bubble pinch-off and scaling during liquid drop impact on liquid pool,</a:t>
                      </a:r>
                      <a:r>
                        <a:rPr lang="en-GB" sz="1600" b="1" kern="1200" dirty="0" smtClean="0">
                          <a:solidFill>
                            <a:schemeClr val="tx1"/>
                          </a:solidFill>
                          <a:latin typeface="+mn-lt"/>
                          <a:ea typeface="+mn-ea"/>
                          <a:cs typeface="+mn-cs"/>
                        </a:rPr>
                        <a:t> </a:t>
                      </a:r>
                      <a:r>
                        <a:rPr lang="en-GB" sz="1600" b="1" i="1" kern="1200" dirty="0" smtClean="0">
                          <a:solidFill>
                            <a:schemeClr val="tx1"/>
                          </a:solidFill>
                          <a:latin typeface="+mn-lt"/>
                          <a:ea typeface="+mn-ea"/>
                          <a:cs typeface="+mn-cs"/>
                        </a:rPr>
                        <a:t>Physics of Fluids</a:t>
                      </a:r>
                      <a:r>
                        <a:rPr lang="en-GB" sz="1600" b="1" kern="1200" dirty="0" smtClean="0">
                          <a:solidFill>
                            <a:schemeClr val="tx1"/>
                          </a:solidFill>
                          <a:latin typeface="+mn-lt"/>
                          <a:ea typeface="+mn-ea"/>
                          <a:cs typeface="+mn-cs"/>
                        </a:rPr>
                        <a:t>, </a:t>
                      </a:r>
                      <a:r>
                        <a:rPr lang="en-GB" sz="1600" b="0" kern="1200" dirty="0" smtClean="0">
                          <a:solidFill>
                            <a:schemeClr val="tx1"/>
                          </a:solidFill>
                          <a:latin typeface="+mn-lt"/>
                          <a:ea typeface="+mn-ea"/>
                          <a:cs typeface="+mn-cs"/>
                        </a:rPr>
                        <a:t>Vol. 24, pp. 082108-1 – 082108-11, (2012)</a:t>
                      </a:r>
                    </a:p>
                    <a:p>
                      <a:pPr marL="0" marR="0" lvl="0" indent="0" algn="just" defTabSz="914400" rtl="0" eaLnBrk="1" fontAlgn="base" latinLnBrk="0" hangingPunct="1">
                        <a:lnSpc>
                          <a:spcPct val="100000"/>
                        </a:lnSpc>
                        <a:spcBef>
                          <a:spcPct val="20000"/>
                        </a:spcBef>
                        <a:spcAft>
                          <a:spcPct val="0"/>
                        </a:spcAft>
                        <a:buClr>
                          <a:schemeClr val="hlink"/>
                        </a:buClr>
                        <a:buSzPct val="80000"/>
                        <a:buFont typeface="Wingdings" pitchFamily="2" charset="2"/>
                        <a:buBlip>
                          <a:blip r:embed="rId3"/>
                        </a:buBlip>
                        <a:tabLst/>
                        <a:defRPr/>
                      </a:pPr>
                      <a:r>
                        <a:rPr lang="en-US" sz="1600" kern="1200" dirty="0" smtClean="0">
                          <a:solidFill>
                            <a:schemeClr val="tx1"/>
                          </a:solidFill>
                          <a:effectLst/>
                          <a:latin typeface="+mn-lt"/>
                          <a:ea typeface="+mn-ea"/>
                          <a:cs typeface="+mn-cs"/>
                        </a:rPr>
                        <a:t>B. Ray, G. Biswas and A. Sharma, Regimes during liquid drop impact on </a:t>
                      </a:r>
                    </a:p>
                    <a:p>
                      <a:pPr marL="0" marR="0" lvl="0" indent="0" algn="just"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r>
                        <a:rPr lang="en-US" sz="1600" kern="1200" dirty="0" smtClean="0">
                          <a:solidFill>
                            <a:schemeClr val="tx1"/>
                          </a:solidFill>
                          <a:effectLst/>
                          <a:latin typeface="+mn-lt"/>
                          <a:ea typeface="+mn-ea"/>
                          <a:cs typeface="+mn-cs"/>
                        </a:rPr>
                        <a:t>a liquid pool, </a:t>
                      </a:r>
                      <a:r>
                        <a:rPr lang="en-US" sz="1600" b="1" i="1" kern="1200" dirty="0" smtClean="0">
                          <a:solidFill>
                            <a:schemeClr val="tx1"/>
                          </a:solidFill>
                          <a:effectLst/>
                          <a:latin typeface="+mn-lt"/>
                          <a:ea typeface="+mn-ea"/>
                          <a:cs typeface="+mn-cs"/>
                        </a:rPr>
                        <a:t>Journal of Fluid Mechanics</a:t>
                      </a:r>
                      <a:r>
                        <a:rPr lang="en-US" sz="1600" kern="1200" dirty="0" smtClean="0">
                          <a:solidFill>
                            <a:schemeClr val="tx1"/>
                          </a:solidFill>
                          <a:effectLst/>
                          <a:latin typeface="+mn-lt"/>
                          <a:ea typeface="+mn-ea"/>
                          <a:cs typeface="+mn-cs"/>
                        </a:rPr>
                        <a:t>, Vol. 768, pp. 492-523, (2015).</a:t>
                      </a:r>
                      <a:endParaRPr lang="en-GB" sz="1600" b="0" kern="1200" dirty="0" smtClean="0">
                        <a:solidFill>
                          <a:schemeClr val="tx1"/>
                        </a:solidFill>
                        <a:latin typeface="+mn-lt"/>
                        <a:ea typeface="+mn-ea"/>
                        <a:cs typeface="+mn-cs"/>
                      </a:endParaRPr>
                    </a:p>
                    <a:p>
                      <a:pPr marL="0" marR="0" lvl="0" indent="0" algn="just" defTabSz="914400" rtl="0" eaLnBrk="1" fontAlgn="base" latinLnBrk="0" hangingPunct="1">
                        <a:lnSpc>
                          <a:spcPct val="100000"/>
                        </a:lnSpc>
                        <a:spcBef>
                          <a:spcPct val="20000"/>
                        </a:spcBef>
                        <a:spcAft>
                          <a:spcPct val="0"/>
                        </a:spcAft>
                        <a:buClr>
                          <a:schemeClr val="hlink"/>
                        </a:buClr>
                        <a:buSzPct val="80000"/>
                        <a:buFont typeface="Wingdings" pitchFamily="2" charset="2"/>
                        <a:buBlip>
                          <a:blip r:embed="rId3"/>
                        </a:buBlip>
                        <a:tabLst/>
                        <a:defRPr/>
                      </a:pPr>
                      <a:r>
                        <a:rPr lang="en-US" sz="1600" b="0" kern="1200" dirty="0" smtClean="0">
                          <a:solidFill>
                            <a:schemeClr val="tx1"/>
                          </a:solidFill>
                          <a:latin typeface="+mn-lt"/>
                          <a:ea typeface="+mn-ea"/>
                          <a:cs typeface="+mn-cs"/>
                        </a:rPr>
                        <a:t>H. </a:t>
                      </a:r>
                      <a:r>
                        <a:rPr lang="en-US" sz="1600" b="0" kern="1200" dirty="0" err="1" smtClean="0">
                          <a:solidFill>
                            <a:schemeClr val="tx1"/>
                          </a:solidFill>
                          <a:latin typeface="+mn-lt"/>
                          <a:ea typeface="+mn-ea"/>
                          <a:cs typeface="+mn-cs"/>
                        </a:rPr>
                        <a:t>Deka</a:t>
                      </a:r>
                      <a:r>
                        <a:rPr lang="en-US" sz="1600" b="0" kern="1200" dirty="0" smtClean="0">
                          <a:solidFill>
                            <a:schemeClr val="tx1"/>
                          </a:solidFill>
                          <a:latin typeface="+mn-lt"/>
                          <a:ea typeface="+mn-ea"/>
                          <a:cs typeface="+mn-cs"/>
                        </a:rPr>
                        <a:t>,</a:t>
                      </a:r>
                      <a:r>
                        <a:rPr lang="en-US" sz="1600" b="0" kern="1200" baseline="0" dirty="0" smtClean="0">
                          <a:solidFill>
                            <a:schemeClr val="tx1"/>
                          </a:solidFill>
                          <a:latin typeface="+mn-lt"/>
                          <a:ea typeface="+mn-ea"/>
                          <a:cs typeface="+mn-cs"/>
                        </a:rPr>
                        <a:t> B.</a:t>
                      </a:r>
                      <a:r>
                        <a:rPr lang="en-US" sz="1600" b="0" kern="1200" dirty="0" smtClean="0">
                          <a:solidFill>
                            <a:schemeClr val="tx1"/>
                          </a:solidFill>
                          <a:latin typeface="+mn-lt"/>
                          <a:ea typeface="+mn-ea"/>
                          <a:cs typeface="+mn-cs"/>
                        </a:rPr>
                        <a:t> Ray, G. Biswas, A. </a:t>
                      </a:r>
                      <a:r>
                        <a:rPr lang="en-US" sz="1600" b="0" kern="1200" dirty="0" err="1" smtClean="0">
                          <a:solidFill>
                            <a:schemeClr val="tx1"/>
                          </a:solidFill>
                          <a:latin typeface="+mn-lt"/>
                          <a:ea typeface="+mn-ea"/>
                          <a:cs typeface="+mn-cs"/>
                        </a:rPr>
                        <a:t>Dalal</a:t>
                      </a:r>
                      <a:r>
                        <a:rPr lang="en-US" sz="1600" b="0" kern="1200" dirty="0" smtClean="0">
                          <a:solidFill>
                            <a:schemeClr val="tx1"/>
                          </a:solidFill>
                          <a:latin typeface="+mn-lt"/>
                          <a:ea typeface="+mn-ea"/>
                          <a:cs typeface="+mn-cs"/>
                        </a:rPr>
                        <a:t>,</a:t>
                      </a:r>
                      <a:r>
                        <a:rPr lang="en-US" sz="1600" b="0" kern="1200" baseline="0" dirty="0" smtClean="0">
                          <a:solidFill>
                            <a:schemeClr val="tx1"/>
                          </a:solidFill>
                          <a:latin typeface="+mn-lt"/>
                          <a:ea typeface="+mn-ea"/>
                          <a:cs typeface="+mn-cs"/>
                        </a:rPr>
                        <a:t> P.</a:t>
                      </a:r>
                      <a:r>
                        <a:rPr lang="en-US" sz="1600" b="0" kern="1200" dirty="0" smtClean="0">
                          <a:solidFill>
                            <a:schemeClr val="tx1"/>
                          </a:solidFill>
                          <a:latin typeface="+mn-lt"/>
                          <a:ea typeface="+mn-ea"/>
                          <a:cs typeface="+mn-cs"/>
                        </a:rPr>
                        <a:t> Tsai and A. B. Wang, The regime of</a:t>
                      </a:r>
                      <a:r>
                        <a:rPr lang="en-US" sz="1600" b="0" kern="1200" baseline="0" dirty="0" smtClean="0">
                          <a:solidFill>
                            <a:schemeClr val="tx1"/>
                          </a:solidFill>
                          <a:latin typeface="+mn-lt"/>
                          <a:ea typeface="+mn-ea"/>
                          <a:cs typeface="+mn-cs"/>
                        </a:rPr>
                        <a:t> </a:t>
                      </a:r>
                      <a:r>
                        <a:rPr lang="en-US" sz="1600" b="0" kern="1200" dirty="0" smtClean="0">
                          <a:solidFill>
                            <a:schemeClr val="tx1"/>
                          </a:solidFill>
                          <a:latin typeface="+mn-lt"/>
                          <a:ea typeface="+mn-ea"/>
                          <a:cs typeface="+mn-cs"/>
                        </a:rPr>
                        <a:t>large bubble entrapment during a single drop impact on a liquid pool. </a:t>
                      </a:r>
                      <a:r>
                        <a:rPr lang="en-US" sz="1600" b="1" i="1" kern="1200" dirty="0" smtClean="0">
                          <a:solidFill>
                            <a:schemeClr val="tx1"/>
                          </a:solidFill>
                          <a:latin typeface="+mn-lt"/>
                          <a:ea typeface="+mn-ea"/>
                          <a:cs typeface="+mn-cs"/>
                        </a:rPr>
                        <a:t>Physics of Fluids</a:t>
                      </a:r>
                      <a:r>
                        <a:rPr lang="en-US" sz="1600" b="0" kern="1200" dirty="0" smtClean="0">
                          <a:solidFill>
                            <a:schemeClr val="tx1"/>
                          </a:solidFill>
                          <a:latin typeface="+mn-lt"/>
                          <a:ea typeface="+mn-ea"/>
                          <a:cs typeface="+mn-cs"/>
                        </a:rPr>
                        <a:t> 29 (9),092101 (2017).</a:t>
                      </a:r>
                    </a:p>
                    <a:p>
                      <a:pPr marL="0" marR="0" lvl="0" indent="0" algn="just"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defRPr/>
                      </a:pPr>
                      <a:endParaRPr lang="en-GB" sz="1800" b="0" kern="1200" dirty="0" smtClean="0">
                        <a:solidFill>
                          <a:schemeClr val="tx1"/>
                        </a:solidFill>
                        <a:latin typeface="+mn-lt"/>
                        <a:ea typeface="+mn-ea"/>
                        <a:cs typeface="+mn-cs"/>
                      </a:endParaRPr>
                    </a:p>
                    <a:p>
                      <a:pPr marL="0" marR="0" lvl="0" indent="0" algn="just" defTabSz="914400" rtl="0" eaLnBrk="1" fontAlgn="base" latinLnBrk="0" hangingPunct="1">
                        <a:lnSpc>
                          <a:spcPct val="100000"/>
                        </a:lnSpc>
                        <a:spcBef>
                          <a:spcPct val="20000"/>
                        </a:spcBef>
                        <a:spcAft>
                          <a:spcPct val="0"/>
                        </a:spcAft>
                        <a:buClr>
                          <a:schemeClr val="hlink"/>
                        </a:buClr>
                        <a:buSzPct val="80000"/>
                        <a:buFont typeface="Wingdings" pitchFamily="2" charset="2"/>
                        <a:buBlip>
                          <a:blip r:embed="rId3"/>
                        </a:buBlip>
                        <a:tabLst/>
                      </a:pPr>
                      <a:r>
                        <a:rPr kumimoji="0" lang="en-US" sz="1600" b="0" i="0" u="none" strike="noStrike" cap="none" normalizeH="0" baseline="0" dirty="0" smtClean="0">
                          <a:ln>
                            <a:noFill/>
                          </a:ln>
                          <a:solidFill>
                            <a:srgbClr val="000066"/>
                          </a:solidFill>
                          <a:effectLst/>
                          <a:latin typeface="Arial" charset="0"/>
                          <a:cs typeface="Tahoma" pitchFamily="34" charset="0"/>
                          <a:sym typeface="Mathematica1" pitchFamily="2" charset="2"/>
                        </a:rPr>
                        <a:t>Dr. </a:t>
                      </a:r>
                      <a:r>
                        <a:rPr kumimoji="0" lang="en-US" sz="1600" b="0" i="0" u="none" strike="noStrike" cap="none" normalizeH="0" baseline="0" dirty="0" err="1" smtClean="0">
                          <a:ln>
                            <a:noFill/>
                          </a:ln>
                          <a:solidFill>
                            <a:srgbClr val="000066"/>
                          </a:solidFill>
                          <a:effectLst/>
                          <a:latin typeface="Arial" charset="0"/>
                          <a:cs typeface="Tahoma" pitchFamily="34" charset="0"/>
                          <a:sym typeface="Mathematica1" pitchFamily="2" charset="2"/>
                        </a:rPr>
                        <a:t>Hiranya</a:t>
                      </a:r>
                      <a:r>
                        <a:rPr kumimoji="0" lang="en-US" sz="1600" b="0" i="0" u="none" strike="noStrike" cap="none" normalizeH="0" baseline="0" dirty="0" smtClean="0">
                          <a:ln>
                            <a:noFill/>
                          </a:ln>
                          <a:solidFill>
                            <a:srgbClr val="000066"/>
                          </a:solidFill>
                          <a:effectLst/>
                          <a:latin typeface="Arial" charset="0"/>
                          <a:cs typeface="Tahoma" pitchFamily="34" charset="0"/>
                          <a:sym typeface="Mathematica1" pitchFamily="2" charset="2"/>
                        </a:rPr>
                        <a:t> </a:t>
                      </a:r>
                      <a:r>
                        <a:rPr kumimoji="0" lang="en-US" sz="1600" b="0" i="0" u="none" strike="noStrike" cap="none" normalizeH="0" baseline="0" dirty="0" err="1" smtClean="0">
                          <a:ln>
                            <a:noFill/>
                          </a:ln>
                          <a:solidFill>
                            <a:srgbClr val="000066"/>
                          </a:solidFill>
                          <a:effectLst/>
                          <a:latin typeface="Arial" charset="0"/>
                          <a:cs typeface="Tahoma" pitchFamily="34" charset="0"/>
                          <a:sym typeface="Mathematica1" pitchFamily="2" charset="2"/>
                        </a:rPr>
                        <a:t>Deka</a:t>
                      </a:r>
                      <a:r>
                        <a:rPr kumimoji="0" lang="en-US" sz="1600" b="0" i="0" u="none" strike="noStrike" cap="none" normalizeH="0" baseline="0" dirty="0" smtClean="0">
                          <a:ln>
                            <a:noFill/>
                          </a:ln>
                          <a:solidFill>
                            <a:srgbClr val="000066"/>
                          </a:solidFill>
                          <a:effectLst/>
                          <a:latin typeface="Arial" charset="0"/>
                          <a:cs typeface="Tahoma" pitchFamily="34" charset="0"/>
                          <a:sym typeface="Mathematica1" pitchFamily="2" charset="2"/>
                        </a:rPr>
                        <a:t> (former </a:t>
                      </a:r>
                      <a:r>
                        <a:rPr kumimoji="0" lang="en-US" sz="1600" b="0" i="0" u="none" strike="noStrike" cap="none" normalizeH="0" baseline="0" smtClean="0">
                          <a:ln>
                            <a:noFill/>
                          </a:ln>
                          <a:solidFill>
                            <a:srgbClr val="000066"/>
                          </a:solidFill>
                          <a:effectLst/>
                          <a:latin typeface="Arial" charset="0"/>
                          <a:cs typeface="Tahoma" pitchFamily="34" charset="0"/>
                          <a:sym typeface="Mathematica1" pitchFamily="2" charset="2"/>
                        </a:rPr>
                        <a:t>PhD student, </a:t>
                      </a:r>
                      <a:r>
                        <a:rPr kumimoji="0" lang="en-US" sz="1600" b="0" i="0" u="none" strike="noStrike" cap="none" normalizeH="0" baseline="0" dirty="0" smtClean="0">
                          <a:ln>
                            <a:noFill/>
                          </a:ln>
                          <a:solidFill>
                            <a:srgbClr val="000066"/>
                          </a:solidFill>
                          <a:effectLst/>
                          <a:latin typeface="Arial" charset="0"/>
                          <a:cs typeface="Tahoma" pitchFamily="34" charset="0"/>
                          <a:sym typeface="Mathematica1" pitchFamily="2" charset="2"/>
                        </a:rPr>
                        <a:t>IIT Guwahati)</a:t>
                      </a:r>
                    </a:p>
                    <a:p>
                      <a:pPr marL="0" marR="0" lvl="0" indent="0" algn="just" defTabSz="914400" rtl="0" eaLnBrk="1" fontAlgn="base" latinLnBrk="0" hangingPunct="1">
                        <a:lnSpc>
                          <a:spcPct val="100000"/>
                        </a:lnSpc>
                        <a:spcBef>
                          <a:spcPct val="20000"/>
                        </a:spcBef>
                        <a:spcAft>
                          <a:spcPct val="0"/>
                        </a:spcAft>
                        <a:buClr>
                          <a:schemeClr val="hlink"/>
                        </a:buClr>
                        <a:buSzPct val="80000"/>
                        <a:buFont typeface="Wingdings" pitchFamily="2" charset="2"/>
                        <a:buBlip>
                          <a:blip r:embed="rId3"/>
                        </a:buBlip>
                        <a:tabLst/>
                        <a:defRPr/>
                      </a:pPr>
                      <a:r>
                        <a:rPr kumimoji="0" lang="en-US" sz="1600" b="0" i="0" u="none" strike="noStrike" cap="none" normalizeH="0" baseline="0" dirty="0" smtClean="0">
                          <a:ln>
                            <a:noFill/>
                          </a:ln>
                          <a:solidFill>
                            <a:srgbClr val="000066"/>
                          </a:solidFill>
                          <a:effectLst/>
                          <a:latin typeface="Arial" charset="0"/>
                          <a:cs typeface="Tahoma" pitchFamily="34" charset="0"/>
                          <a:sym typeface="Mathematica1" pitchFamily="2" charset="2"/>
                        </a:rPr>
                        <a:t>Dr. </a:t>
                      </a:r>
                      <a:r>
                        <a:rPr kumimoji="0" lang="en-US" sz="1600" b="0" i="0" u="none" strike="noStrike" cap="none" normalizeH="0" baseline="0" dirty="0" err="1" smtClean="0">
                          <a:ln>
                            <a:noFill/>
                          </a:ln>
                          <a:solidFill>
                            <a:srgbClr val="000066"/>
                          </a:solidFill>
                          <a:effectLst/>
                          <a:latin typeface="Arial" charset="0"/>
                          <a:cs typeface="Tahoma" pitchFamily="34" charset="0"/>
                          <a:sym typeface="Mathematica1" pitchFamily="2" charset="2"/>
                        </a:rPr>
                        <a:t>Bahni</a:t>
                      </a:r>
                      <a:r>
                        <a:rPr kumimoji="0" lang="en-US" sz="1600" b="0" i="0" u="none" strike="noStrike" cap="none" normalizeH="0" baseline="0" dirty="0" smtClean="0">
                          <a:ln>
                            <a:noFill/>
                          </a:ln>
                          <a:solidFill>
                            <a:srgbClr val="000066"/>
                          </a:solidFill>
                          <a:effectLst/>
                          <a:latin typeface="Arial" charset="0"/>
                          <a:cs typeface="Tahoma" pitchFamily="34" charset="0"/>
                          <a:sym typeface="Mathematica1" pitchFamily="2" charset="2"/>
                        </a:rPr>
                        <a:t> Ray (former PhD student, IIT Kanpur; currently at IIT Delhi)</a:t>
                      </a:r>
                    </a:p>
                    <a:p>
                      <a:pPr marL="0" marR="0" lvl="0" indent="0" algn="just" defTabSz="914400" rtl="0" eaLnBrk="1" fontAlgn="base" latinLnBrk="0" hangingPunct="1">
                        <a:lnSpc>
                          <a:spcPct val="100000"/>
                        </a:lnSpc>
                        <a:spcBef>
                          <a:spcPct val="20000"/>
                        </a:spcBef>
                        <a:spcAft>
                          <a:spcPct val="0"/>
                        </a:spcAft>
                        <a:buClr>
                          <a:schemeClr val="hlink"/>
                        </a:buClr>
                        <a:buSzPct val="80000"/>
                        <a:buFont typeface="Wingdings" pitchFamily="2" charset="2"/>
                        <a:buBlip>
                          <a:blip r:embed="rId3"/>
                        </a:buBlip>
                        <a:tabLst/>
                      </a:pPr>
                      <a:r>
                        <a:rPr kumimoji="0" lang="en-US" sz="1600" b="0" i="0" u="none" strike="noStrike" cap="none" normalizeH="0" baseline="0" dirty="0" smtClean="0">
                          <a:ln>
                            <a:noFill/>
                          </a:ln>
                          <a:solidFill>
                            <a:srgbClr val="000066"/>
                          </a:solidFill>
                          <a:effectLst/>
                          <a:latin typeface="Arial" charset="0"/>
                          <a:cs typeface="Tahoma" pitchFamily="34" charset="0"/>
                          <a:sym typeface="Mathematica1" pitchFamily="2" charset="2"/>
                        </a:rPr>
                        <a:t>Prof. Ashutosh Sharma (IIT Kanpur; Secretary DST)</a:t>
                      </a:r>
                    </a:p>
                    <a:p>
                      <a:pPr marL="0" marR="0" lvl="0" indent="0" algn="just" defTabSz="914400" rtl="0" eaLnBrk="1" fontAlgn="base" latinLnBrk="0" hangingPunct="1">
                        <a:lnSpc>
                          <a:spcPct val="100000"/>
                        </a:lnSpc>
                        <a:spcBef>
                          <a:spcPct val="20000"/>
                        </a:spcBef>
                        <a:spcAft>
                          <a:spcPct val="0"/>
                        </a:spcAft>
                        <a:buClr>
                          <a:schemeClr val="hlink"/>
                        </a:buClr>
                        <a:buSzPct val="80000"/>
                        <a:buFont typeface="Wingdings" pitchFamily="2" charset="2"/>
                        <a:buBlip>
                          <a:blip r:embed="rId3"/>
                        </a:buBlip>
                        <a:tabLst/>
                      </a:pPr>
                      <a:r>
                        <a:rPr kumimoji="0" lang="en-US" sz="1600" b="0" i="0" u="none" strike="noStrike" cap="none" normalizeH="0" baseline="0" dirty="0" smtClean="0">
                          <a:ln>
                            <a:noFill/>
                          </a:ln>
                          <a:solidFill>
                            <a:srgbClr val="000066"/>
                          </a:solidFill>
                          <a:effectLst/>
                          <a:latin typeface="Arial" charset="0"/>
                          <a:cs typeface="Tahoma" pitchFamily="34" charset="0"/>
                          <a:sym typeface="Mathematica1" pitchFamily="2" charset="2"/>
                        </a:rPr>
                        <a:t>Dr. </a:t>
                      </a:r>
                      <a:r>
                        <a:rPr kumimoji="0" lang="en-US" sz="1600" b="0" i="0" u="none" strike="noStrike" cap="none" normalizeH="0" baseline="0" dirty="0" err="1" smtClean="0">
                          <a:ln>
                            <a:noFill/>
                          </a:ln>
                          <a:solidFill>
                            <a:srgbClr val="000066"/>
                          </a:solidFill>
                          <a:effectLst/>
                          <a:latin typeface="Arial" charset="0"/>
                          <a:cs typeface="Tahoma" pitchFamily="34" charset="0"/>
                          <a:sym typeface="Mathematica1" pitchFamily="2" charset="2"/>
                        </a:rPr>
                        <a:t>Amaresh</a:t>
                      </a:r>
                      <a:r>
                        <a:rPr kumimoji="0" lang="en-US" sz="1600" b="0" i="0" u="none" strike="noStrike" cap="none" normalizeH="0" baseline="0" dirty="0" smtClean="0">
                          <a:ln>
                            <a:noFill/>
                          </a:ln>
                          <a:solidFill>
                            <a:srgbClr val="000066"/>
                          </a:solidFill>
                          <a:effectLst/>
                          <a:latin typeface="Arial" charset="0"/>
                          <a:cs typeface="Tahoma" pitchFamily="34" charset="0"/>
                          <a:sym typeface="Mathematica1" pitchFamily="2" charset="2"/>
                        </a:rPr>
                        <a:t> </a:t>
                      </a:r>
                      <a:r>
                        <a:rPr kumimoji="0" lang="en-US" sz="1600" b="0" i="0" u="none" strike="noStrike" cap="none" normalizeH="0" baseline="0" dirty="0" err="1" smtClean="0">
                          <a:ln>
                            <a:noFill/>
                          </a:ln>
                          <a:solidFill>
                            <a:srgbClr val="000066"/>
                          </a:solidFill>
                          <a:effectLst/>
                          <a:latin typeface="Arial" charset="0"/>
                          <a:cs typeface="Tahoma" pitchFamily="34" charset="0"/>
                          <a:sym typeface="Mathematica1" pitchFamily="2" charset="2"/>
                        </a:rPr>
                        <a:t>Dalal</a:t>
                      </a:r>
                      <a:r>
                        <a:rPr kumimoji="0" lang="en-US" sz="1600" b="0" i="0" u="none" strike="noStrike" cap="none" normalizeH="0" baseline="0" dirty="0" smtClean="0">
                          <a:ln>
                            <a:noFill/>
                          </a:ln>
                          <a:solidFill>
                            <a:srgbClr val="000066"/>
                          </a:solidFill>
                          <a:effectLst/>
                          <a:latin typeface="Arial" charset="0"/>
                          <a:cs typeface="Tahoma" pitchFamily="34" charset="0"/>
                          <a:sym typeface="Mathematica1" pitchFamily="2" charset="2"/>
                        </a:rPr>
                        <a:t> (IIT Guwahati)</a:t>
                      </a:r>
                    </a:p>
                    <a:p>
                      <a:pPr marL="0" marR="0" lvl="0" indent="0" algn="just" defTabSz="914400" rtl="0" eaLnBrk="1" fontAlgn="base" latinLnBrk="0" hangingPunct="1">
                        <a:lnSpc>
                          <a:spcPct val="100000"/>
                        </a:lnSpc>
                        <a:spcBef>
                          <a:spcPct val="20000"/>
                        </a:spcBef>
                        <a:spcAft>
                          <a:spcPct val="0"/>
                        </a:spcAft>
                        <a:buClr>
                          <a:schemeClr val="hlink"/>
                        </a:buClr>
                        <a:buSzPct val="80000"/>
                        <a:buFont typeface="Wingdings" pitchFamily="2" charset="2"/>
                        <a:buBlip>
                          <a:blip r:embed="rId3"/>
                        </a:buBlip>
                        <a:tabLst/>
                      </a:pPr>
                      <a:r>
                        <a:rPr kumimoji="0" lang="en-US" sz="1600" b="0" i="0" u="none" strike="noStrike" cap="none" normalizeH="0" baseline="0" dirty="0" smtClean="0">
                          <a:ln>
                            <a:noFill/>
                          </a:ln>
                          <a:solidFill>
                            <a:srgbClr val="000066"/>
                          </a:solidFill>
                          <a:effectLst/>
                          <a:latin typeface="Arial" charset="0"/>
                          <a:cs typeface="Tahoma" pitchFamily="34" charset="0"/>
                          <a:sym typeface="Mathematica1" pitchFamily="2" charset="2"/>
                        </a:rPr>
                        <a:t>Prof. Sam Welch (University of Colorado, USA; Collaborator)</a:t>
                      </a:r>
                    </a:p>
                    <a:p>
                      <a:pPr marL="0" marR="0" lvl="0" indent="0" algn="just" defTabSz="914400" rtl="0" eaLnBrk="1" fontAlgn="base" latinLnBrk="0" hangingPunct="1">
                        <a:lnSpc>
                          <a:spcPct val="100000"/>
                        </a:lnSpc>
                        <a:spcBef>
                          <a:spcPct val="20000"/>
                        </a:spcBef>
                        <a:spcAft>
                          <a:spcPct val="0"/>
                        </a:spcAft>
                        <a:buClr>
                          <a:schemeClr val="hlink"/>
                        </a:buClr>
                        <a:buSzPct val="80000"/>
                        <a:buFont typeface="Wingdings" pitchFamily="2" charset="2"/>
                        <a:buBlip>
                          <a:blip r:embed="rId3"/>
                        </a:buBlip>
                        <a:tabLst/>
                      </a:pPr>
                      <a:r>
                        <a:rPr kumimoji="0" lang="en-US" sz="1600" b="0" i="0" u="none" strike="noStrike" cap="none" normalizeH="0" baseline="0" dirty="0" smtClean="0">
                          <a:ln>
                            <a:noFill/>
                          </a:ln>
                          <a:solidFill>
                            <a:srgbClr val="000066"/>
                          </a:solidFill>
                          <a:effectLst/>
                          <a:latin typeface="Arial" charset="0"/>
                          <a:cs typeface="Tahoma" pitchFamily="34" charset="0"/>
                          <a:sym typeface="Mathematica1" pitchFamily="2" charset="2"/>
                        </a:rPr>
                        <a:t>Prof. Stephane Zaleski (UPMC, France; Collaborator)</a:t>
                      </a:r>
                    </a:p>
                    <a:p>
                      <a:pPr marL="0" marR="0" lvl="0" indent="0" algn="just" defTabSz="914400" rtl="0" eaLnBrk="1" fontAlgn="base" latinLnBrk="0" hangingPunct="1">
                        <a:lnSpc>
                          <a:spcPct val="100000"/>
                        </a:lnSpc>
                        <a:spcBef>
                          <a:spcPct val="20000"/>
                        </a:spcBef>
                        <a:spcAft>
                          <a:spcPct val="0"/>
                        </a:spcAft>
                        <a:buClr>
                          <a:schemeClr val="hlink"/>
                        </a:buClr>
                        <a:buSzPct val="80000"/>
                        <a:buFont typeface="Wingdings" pitchFamily="2" charset="2"/>
                        <a:buBlip>
                          <a:blip r:embed="rId3"/>
                        </a:buBlip>
                        <a:tabLst/>
                      </a:pPr>
                      <a:r>
                        <a:rPr kumimoji="0" lang="en-US" sz="1600" b="0" i="0" u="none" strike="noStrike" cap="none" normalizeH="0" baseline="0" dirty="0" smtClean="0">
                          <a:ln>
                            <a:noFill/>
                          </a:ln>
                          <a:solidFill>
                            <a:srgbClr val="000066"/>
                          </a:solidFill>
                          <a:effectLst/>
                          <a:latin typeface="Arial" charset="0"/>
                          <a:cs typeface="Tahoma" pitchFamily="34" charset="0"/>
                          <a:sym typeface="Mathematica1" pitchFamily="2" charset="2"/>
                        </a:rPr>
                        <a:t>Prof. An –Bang Wang (NTU, Taiwan, Collaborator)</a:t>
                      </a:r>
                    </a:p>
                    <a:p>
                      <a:pPr marL="0" marR="0" lvl="0" indent="0" algn="just"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1200" b="0" i="0" u="none" strike="noStrike" cap="none" normalizeH="0" baseline="0" dirty="0" smtClean="0">
                        <a:ln>
                          <a:noFill/>
                        </a:ln>
                        <a:solidFill>
                          <a:srgbClr val="000066"/>
                        </a:solidFill>
                        <a:effectLst/>
                        <a:latin typeface="Arial" charset="0"/>
                        <a:cs typeface="Tahoma" pitchFamily="34" charset="0"/>
                        <a:sym typeface="Mathematica1" pitchFamily="2" charset="2"/>
                      </a:endParaRPr>
                    </a:p>
                  </a:txBody>
                  <a:tcPr horzOverflow="overflow">
                    <a:lnL w="28575" cap="flat" cmpd="sng" algn="ctr">
                      <a:solidFill>
                        <a:srgbClr val="003300"/>
                      </a:solidFill>
                      <a:prstDash val="solid"/>
                      <a:round/>
                      <a:headEnd type="none" w="med" len="med"/>
                      <a:tailEnd type="none" w="med" len="med"/>
                    </a:lnL>
                    <a:lnR w="28575" cap="flat" cmpd="sng" algn="ctr">
                      <a:solidFill>
                        <a:srgbClr val="003300"/>
                      </a:solidFill>
                      <a:prstDash val="solid"/>
                      <a:round/>
                      <a:headEnd type="none" w="med" len="med"/>
                      <a:tailEnd type="none" w="med" len="med"/>
                    </a:lnR>
                    <a:lnT w="28575" cap="flat" cmpd="sng" algn="ctr">
                      <a:solidFill>
                        <a:srgbClr val="003300"/>
                      </a:solidFill>
                      <a:prstDash val="solid"/>
                      <a:round/>
                      <a:headEnd type="none" w="med" len="med"/>
                      <a:tailEnd type="none" w="med" len="med"/>
                    </a:lnT>
                    <a:lnB w="28575" cap="flat" cmpd="sng" algn="ctr">
                      <a:solidFill>
                        <a:srgbClr val="003300"/>
                      </a:solidFill>
                      <a:prstDash val="solid"/>
                      <a:round/>
                      <a:headEnd type="none" w="med" len="med"/>
                      <a:tailEnd type="none" w="med" len="med"/>
                    </a:lnB>
                    <a:lnTlToBr>
                      <a:noFill/>
                    </a:lnTlToBr>
                    <a:lnBlToTr>
                      <a:noFill/>
                    </a:lnBlToTr>
                    <a:noFill/>
                  </a:tcPr>
                </a:tc>
              </a:tr>
            </a:tbl>
          </a:graphicData>
        </a:graphic>
      </p:graphicFrame>
      <p:graphicFrame>
        <p:nvGraphicFramePr>
          <p:cNvPr id="5" name="Object 4"/>
          <p:cNvGraphicFramePr>
            <a:graphicFrameLocks noChangeAspect="1"/>
          </p:cNvGraphicFramePr>
          <p:nvPr/>
        </p:nvGraphicFramePr>
        <p:xfrm>
          <a:off x="3276600" y="1930400"/>
          <a:ext cx="914400" cy="198438"/>
        </p:xfrm>
        <a:graphic>
          <a:graphicData uri="http://schemas.openxmlformats.org/presentationml/2006/ole">
            <mc:AlternateContent xmlns:mc="http://schemas.openxmlformats.org/markup-compatibility/2006">
              <mc:Choice xmlns:v="urn:schemas-microsoft-com:vml" Requires="v">
                <p:oleObj spid="_x0000_s263263" name="Equation" r:id="rId4" imgW="914400" imgH="198720" progId="Equation.DSMT4">
                  <p:embed/>
                </p:oleObj>
              </mc:Choice>
              <mc:Fallback>
                <p:oleObj name="Equation" r:id="rId4" imgW="914400" imgH="19872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930400"/>
                        <a:ext cx="914400" cy="198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426" name="Group 66"/>
          <p:cNvGraphicFramePr>
            <a:graphicFrameLocks noGrp="1"/>
          </p:cNvGraphicFramePr>
          <p:nvPr/>
        </p:nvGraphicFramePr>
        <p:xfrm>
          <a:off x="304800" y="304800"/>
          <a:ext cx="8534400" cy="6324600"/>
        </p:xfrm>
        <a:graphic>
          <a:graphicData uri="http://schemas.openxmlformats.org/drawingml/2006/table">
            <a:tbl>
              <a:tblPr/>
              <a:tblGrid>
                <a:gridCol w="8534400"/>
              </a:tblGrid>
              <a:tr h="6324600">
                <a:tc>
                  <a:txBody>
                    <a:bodyPr/>
                    <a:lstStyle/>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smtClean="0">
                        <a:ln>
                          <a:noFill/>
                        </a:ln>
                        <a:solidFill>
                          <a:srgbClr val="660033"/>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Ø"/>
                        <a:tabLst/>
                      </a:pPr>
                      <a:r>
                        <a:rPr kumimoji="0" lang="en-US" sz="2800" b="1" i="0" u="none" strike="noStrike" cap="none" normalizeH="0" baseline="0" dirty="0" smtClean="0">
                          <a:ln>
                            <a:noFill/>
                          </a:ln>
                          <a:solidFill>
                            <a:srgbClr val="660033"/>
                          </a:solidFill>
                          <a:effectLst/>
                          <a:latin typeface="Times New Roman" pitchFamily="18" charset="0"/>
                        </a:rPr>
                        <a:t>Volume of Fluid (VOF)  (</a:t>
                      </a:r>
                      <a:r>
                        <a:rPr kumimoji="0" lang="en-US" sz="2800" b="1" i="0" u="none" strike="noStrike" cap="none" normalizeH="0" baseline="0" dirty="0" err="1" smtClean="0">
                          <a:ln>
                            <a:noFill/>
                          </a:ln>
                          <a:solidFill>
                            <a:srgbClr val="660033"/>
                          </a:solidFill>
                          <a:effectLst/>
                          <a:latin typeface="Times New Roman" pitchFamily="18" charset="0"/>
                        </a:rPr>
                        <a:t>Hirt</a:t>
                      </a:r>
                      <a:r>
                        <a:rPr kumimoji="0" lang="en-US" sz="2800" b="1" i="0" u="none" strike="noStrike" cap="none" normalizeH="0" baseline="0" dirty="0" smtClean="0">
                          <a:ln>
                            <a:noFill/>
                          </a:ln>
                          <a:solidFill>
                            <a:srgbClr val="660033"/>
                          </a:solidFill>
                          <a:effectLst/>
                          <a:latin typeface="Times New Roman" pitchFamily="18" charset="0"/>
                        </a:rPr>
                        <a:t> and Nichols (1979))</a:t>
                      </a: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smtClean="0">
                        <a:ln>
                          <a:noFill/>
                        </a:ln>
                        <a:solidFill>
                          <a:srgbClr val="660033"/>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Times New Roman" pitchFamily="18" charset="0"/>
                          <a:sym typeface="Symbol" pitchFamily="18" charset="2"/>
                        </a:rPr>
                        <a:t>The method tracks volume fraction of each fluid in cells that contains portions of the interface, rather then the interface itself.</a:t>
                      </a: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sym typeface="Symbol" pitchFamily="18" charset="2"/>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Times New Roman" pitchFamily="18" charset="0"/>
                          <a:sym typeface="Symbol" pitchFamily="18" charset="2"/>
                        </a:rPr>
                        <a:t> Variable: liquid void fraction,</a:t>
                      </a:r>
                    </a:p>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sym typeface="Symbol" pitchFamily="18" charset="2"/>
                        </a:rPr>
                        <a:t>                   </a:t>
                      </a:r>
                    </a:p>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sym typeface="Symbol" pitchFamily="18" charset="2"/>
                        </a:rPr>
                        <a:t>                      = </a:t>
                      </a: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sym typeface="Symbol" pitchFamily="18" charset="2"/>
                      </a:endParaRPr>
                    </a:p>
                    <a:p>
                      <a:pPr marL="533400" marR="0" lvl="0" indent="-533400" algn="l" defTabSz="914400" rtl="0" eaLnBrk="1" fontAlgn="base" latinLnBrk="0" hangingPunct="1">
                        <a:lnSpc>
                          <a:spcPct val="100000"/>
                        </a:lnSpc>
                        <a:spcBef>
                          <a:spcPct val="20000"/>
                        </a:spcBef>
                        <a:spcAft>
                          <a:spcPct val="0"/>
                        </a:spcAft>
                        <a:buClrTx/>
                        <a:buSzTx/>
                        <a:buFont typeface="Symbol" pitchFamily="18" charset="2"/>
                        <a:buNone/>
                        <a:tabLst/>
                      </a:pPr>
                      <a:r>
                        <a:rPr kumimoji="0" lang="en-US" sz="2400" b="0" i="0" u="none" strike="noStrike" cap="none" normalizeH="0" baseline="0" dirty="0" smtClean="0">
                          <a:ln>
                            <a:noFill/>
                          </a:ln>
                          <a:solidFill>
                            <a:schemeClr val="tx1"/>
                          </a:solidFill>
                          <a:effectLst/>
                          <a:latin typeface="Times New Roman" pitchFamily="18" charset="0"/>
                          <a:sym typeface="Symbol" pitchFamily="18" charset="2"/>
                        </a:rPr>
                        <a:t>          = 0          gas</a:t>
                      </a:r>
                    </a:p>
                    <a:p>
                      <a:pPr marL="533400" marR="0" lvl="0" indent="-533400" algn="l" defTabSz="914400" rtl="0" eaLnBrk="1" fontAlgn="base" latinLnBrk="0" hangingPunct="1">
                        <a:lnSpc>
                          <a:spcPct val="100000"/>
                        </a:lnSpc>
                        <a:spcBef>
                          <a:spcPct val="20000"/>
                        </a:spcBef>
                        <a:spcAft>
                          <a:spcPct val="0"/>
                        </a:spcAft>
                        <a:buClrTx/>
                        <a:buSzTx/>
                        <a:buFont typeface="Symbol" pitchFamily="18" charset="2"/>
                        <a:buNone/>
                        <a:tabLst/>
                      </a:pPr>
                      <a:r>
                        <a:rPr kumimoji="0" lang="en-US" sz="2400" b="0" i="0" u="none" strike="noStrike" cap="none" normalizeH="0" baseline="0" dirty="0" smtClean="0">
                          <a:ln>
                            <a:noFill/>
                          </a:ln>
                          <a:solidFill>
                            <a:schemeClr val="tx1"/>
                          </a:solidFill>
                          <a:effectLst/>
                          <a:latin typeface="Times New Roman" pitchFamily="18" charset="0"/>
                          <a:sym typeface="Symbol" pitchFamily="18" charset="2"/>
                        </a:rPr>
                        <a:t>          = 1           Liquid  </a:t>
                      </a:r>
                    </a:p>
                    <a:p>
                      <a:pPr marL="533400" marR="0" lvl="0" indent="-533400" algn="l" defTabSz="914400" rtl="0" eaLnBrk="1" fontAlgn="base" latinLnBrk="0" hangingPunct="1">
                        <a:lnSpc>
                          <a:spcPct val="100000"/>
                        </a:lnSpc>
                        <a:spcBef>
                          <a:spcPct val="20000"/>
                        </a:spcBef>
                        <a:spcAft>
                          <a:spcPct val="0"/>
                        </a:spcAft>
                        <a:buClrTx/>
                        <a:buSzTx/>
                        <a:buFont typeface="Symbol" pitchFamily="18" charset="2"/>
                        <a:buNone/>
                        <a:tabLst/>
                      </a:pPr>
                      <a:r>
                        <a:rPr kumimoji="0" lang="en-US" sz="2400" b="0" i="0" u="none" strike="noStrike" cap="none" normalizeH="0" baseline="0" dirty="0" smtClean="0">
                          <a:ln>
                            <a:noFill/>
                          </a:ln>
                          <a:solidFill>
                            <a:schemeClr val="tx1"/>
                          </a:solidFill>
                          <a:effectLst/>
                          <a:latin typeface="Times New Roman" pitchFamily="18" charset="0"/>
                          <a:sym typeface="Symbol" pitchFamily="18" charset="2"/>
                        </a:rPr>
                        <a:t>  0 &lt;    &lt; 1         A two phase cell </a:t>
                      </a:r>
                    </a:p>
                    <a:p>
                      <a:pPr marL="533400" marR="0" lvl="0" indent="-533400" algn="l" defTabSz="914400" rtl="0" eaLnBrk="1" fontAlgn="base" latinLnBrk="0" hangingPunct="1">
                        <a:lnSpc>
                          <a:spcPct val="100000"/>
                        </a:lnSpc>
                        <a:spcBef>
                          <a:spcPct val="20000"/>
                        </a:spcBef>
                        <a:spcAft>
                          <a:spcPct val="0"/>
                        </a:spcAft>
                        <a:buClrTx/>
                        <a:buSzTx/>
                        <a:buFont typeface="Symbol" pitchFamily="18" charset="2"/>
                        <a:buNone/>
                        <a:tabLst/>
                      </a:pPr>
                      <a:endParaRPr kumimoji="0" lang="en-US" sz="2400" b="0" i="0" u="none" strike="noStrike" cap="none" normalizeH="0" baseline="0" dirty="0" smtClean="0">
                        <a:ln>
                          <a:noFill/>
                        </a:ln>
                        <a:solidFill>
                          <a:schemeClr val="tx1"/>
                        </a:solidFill>
                        <a:effectLst/>
                        <a:latin typeface="Times New Roman" pitchFamily="18" charset="0"/>
                        <a:sym typeface="Symbol" pitchFamily="18" charset="2"/>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86368" name="Object 0"/>
          <p:cNvGraphicFramePr>
            <a:graphicFrameLocks noChangeAspect="1"/>
          </p:cNvGraphicFramePr>
          <p:nvPr/>
        </p:nvGraphicFramePr>
        <p:xfrm>
          <a:off x="2667000" y="3744913"/>
          <a:ext cx="831850" cy="750887"/>
        </p:xfrm>
        <a:graphic>
          <a:graphicData uri="http://schemas.openxmlformats.org/presentationml/2006/ole">
            <mc:AlternateContent xmlns:mc="http://schemas.openxmlformats.org/markup-compatibility/2006">
              <mc:Choice xmlns:v="urn:schemas-microsoft-com:vml" Requires="v">
                <p:oleObj spid="_x0000_s174173" name="Equation" r:id="rId3" imgW="520560" imgH="469800" progId="Equation.3">
                  <p:embed/>
                </p:oleObj>
              </mc:Choice>
              <mc:Fallback>
                <p:oleObj name="Equation" r:id="rId3" imgW="520560" imgH="4698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744913"/>
                        <a:ext cx="831850" cy="750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20"/>
          <p:cNvGrpSpPr>
            <a:grpSpLocks/>
          </p:cNvGrpSpPr>
          <p:nvPr/>
        </p:nvGrpSpPr>
        <p:grpSpPr bwMode="auto">
          <a:xfrm>
            <a:off x="5334000" y="3429000"/>
            <a:ext cx="2309813" cy="2057400"/>
            <a:chOff x="1814" y="2833"/>
            <a:chExt cx="2031" cy="1694"/>
          </a:xfrm>
        </p:grpSpPr>
        <p:sp>
          <p:nvSpPr>
            <p:cNvPr id="15381" name="Arc 21"/>
            <p:cNvSpPr>
              <a:spLocks/>
            </p:cNvSpPr>
            <p:nvPr/>
          </p:nvSpPr>
          <p:spPr bwMode="auto">
            <a:xfrm>
              <a:off x="1814" y="2833"/>
              <a:ext cx="1475" cy="1206"/>
            </a:xfrm>
            <a:custGeom>
              <a:avLst/>
              <a:gdLst>
                <a:gd name="G0" fmla="+- 15 0 0"/>
                <a:gd name="G1" fmla="+- 0 0 0"/>
                <a:gd name="G2" fmla="+- 21600 0 0"/>
                <a:gd name="T0" fmla="*/ 21615 w 21615"/>
                <a:gd name="T1" fmla="*/ 0 h 21600"/>
                <a:gd name="T2" fmla="*/ 0 w 21615"/>
                <a:gd name="T3" fmla="*/ 21600 h 21600"/>
                <a:gd name="T4" fmla="*/ 15 w 21615"/>
                <a:gd name="T5" fmla="*/ 0 h 21600"/>
              </a:gdLst>
              <a:ahLst/>
              <a:cxnLst>
                <a:cxn ang="0">
                  <a:pos x="T0" y="T1"/>
                </a:cxn>
                <a:cxn ang="0">
                  <a:pos x="T2" y="T3"/>
                </a:cxn>
                <a:cxn ang="0">
                  <a:pos x="T4" y="T5"/>
                </a:cxn>
              </a:cxnLst>
              <a:rect l="0" t="0" r="r" b="b"/>
              <a:pathLst>
                <a:path w="21615" h="21600" fill="none" extrusionOk="0">
                  <a:moveTo>
                    <a:pt x="21615" y="0"/>
                  </a:moveTo>
                  <a:cubicBezTo>
                    <a:pt x="21615" y="11929"/>
                    <a:pt x="11944" y="21600"/>
                    <a:pt x="15" y="21600"/>
                  </a:cubicBezTo>
                  <a:cubicBezTo>
                    <a:pt x="10" y="21600"/>
                    <a:pt x="5" y="21599"/>
                    <a:pt x="0" y="21599"/>
                  </a:cubicBezTo>
                </a:path>
                <a:path w="21615" h="21600" stroke="0" extrusionOk="0">
                  <a:moveTo>
                    <a:pt x="21615" y="0"/>
                  </a:moveTo>
                  <a:cubicBezTo>
                    <a:pt x="21615" y="11929"/>
                    <a:pt x="11944" y="21600"/>
                    <a:pt x="15" y="21600"/>
                  </a:cubicBezTo>
                  <a:cubicBezTo>
                    <a:pt x="10" y="21600"/>
                    <a:pt x="5" y="21599"/>
                    <a:pt x="0" y="21599"/>
                  </a:cubicBezTo>
                  <a:lnTo>
                    <a:pt x="15" y="0"/>
                  </a:lnTo>
                  <a:close/>
                </a:path>
              </a:pathLst>
            </a:custGeom>
            <a:solidFill>
              <a:srgbClr val="618FFD"/>
            </a:solidFill>
            <a:ln w="12700" cap="rnd">
              <a:solidFill>
                <a:srgbClr val="000000"/>
              </a:solidFill>
              <a:round/>
              <a:headEnd/>
              <a:tailEnd/>
            </a:ln>
            <a:effectLst/>
          </p:spPr>
          <p:txBody>
            <a:bodyPr wrap="none" anchor="ctr"/>
            <a:lstStyle/>
            <a:p>
              <a:endParaRPr lang="en-US"/>
            </a:p>
          </p:txBody>
        </p:sp>
        <p:grpSp>
          <p:nvGrpSpPr>
            <p:cNvPr id="3" name="Group 22"/>
            <p:cNvGrpSpPr>
              <a:grpSpLocks/>
            </p:cNvGrpSpPr>
            <p:nvPr/>
          </p:nvGrpSpPr>
          <p:grpSpPr bwMode="auto">
            <a:xfrm>
              <a:off x="1818" y="2837"/>
              <a:ext cx="2027" cy="1690"/>
              <a:chOff x="1818" y="2837"/>
              <a:chExt cx="2027" cy="1690"/>
            </a:xfrm>
          </p:grpSpPr>
          <p:sp>
            <p:nvSpPr>
              <p:cNvPr id="15383" name="Rectangle 23"/>
              <p:cNvSpPr>
                <a:spLocks noChangeArrowheads="1"/>
              </p:cNvSpPr>
              <p:nvPr/>
            </p:nvSpPr>
            <p:spPr bwMode="auto">
              <a:xfrm>
                <a:off x="1818" y="2837"/>
                <a:ext cx="2027" cy="1690"/>
              </a:xfrm>
              <a:prstGeom prst="rect">
                <a:avLst/>
              </a:prstGeom>
              <a:noFill/>
              <a:ln w="12700">
                <a:solidFill>
                  <a:srgbClr val="000000"/>
                </a:solidFill>
                <a:miter lim="800000"/>
                <a:headEnd/>
                <a:tailEnd/>
              </a:ln>
              <a:effectLst/>
            </p:spPr>
            <p:txBody>
              <a:bodyPr wrap="none" anchor="ctr"/>
              <a:lstStyle/>
              <a:p>
                <a:endParaRPr lang="en-US"/>
              </a:p>
            </p:txBody>
          </p:sp>
          <p:sp>
            <p:nvSpPr>
              <p:cNvPr id="15384" name="Line 24"/>
              <p:cNvSpPr>
                <a:spLocks noChangeShapeType="1"/>
              </p:cNvSpPr>
              <p:nvPr/>
            </p:nvSpPr>
            <p:spPr bwMode="auto">
              <a:xfrm>
                <a:off x="2216" y="2842"/>
                <a:ext cx="0" cy="1677"/>
              </a:xfrm>
              <a:prstGeom prst="line">
                <a:avLst/>
              </a:prstGeom>
              <a:noFill/>
              <a:ln w="12700">
                <a:solidFill>
                  <a:srgbClr val="000000"/>
                </a:solidFill>
                <a:round/>
                <a:headEnd/>
                <a:tailEnd/>
              </a:ln>
              <a:effectLst/>
            </p:spPr>
            <p:txBody>
              <a:bodyPr wrap="none" anchor="ctr"/>
              <a:lstStyle/>
              <a:p>
                <a:endParaRPr lang="en-US"/>
              </a:p>
            </p:txBody>
          </p:sp>
          <p:sp>
            <p:nvSpPr>
              <p:cNvPr id="15385" name="Line 25"/>
              <p:cNvSpPr>
                <a:spLocks noChangeShapeType="1"/>
              </p:cNvSpPr>
              <p:nvPr/>
            </p:nvSpPr>
            <p:spPr bwMode="auto">
              <a:xfrm>
                <a:off x="2656" y="2845"/>
                <a:ext cx="0" cy="1677"/>
              </a:xfrm>
              <a:prstGeom prst="line">
                <a:avLst/>
              </a:prstGeom>
              <a:noFill/>
              <a:ln w="12700">
                <a:solidFill>
                  <a:srgbClr val="000000"/>
                </a:solidFill>
                <a:round/>
                <a:headEnd/>
                <a:tailEnd/>
              </a:ln>
              <a:effectLst/>
            </p:spPr>
            <p:txBody>
              <a:bodyPr wrap="none" anchor="ctr"/>
              <a:lstStyle/>
              <a:p>
                <a:endParaRPr lang="en-US"/>
              </a:p>
            </p:txBody>
          </p:sp>
          <p:sp>
            <p:nvSpPr>
              <p:cNvPr id="15386" name="Line 26"/>
              <p:cNvSpPr>
                <a:spLocks noChangeShapeType="1"/>
              </p:cNvSpPr>
              <p:nvPr/>
            </p:nvSpPr>
            <p:spPr bwMode="auto">
              <a:xfrm>
                <a:off x="3041" y="2845"/>
                <a:ext cx="0" cy="1677"/>
              </a:xfrm>
              <a:prstGeom prst="line">
                <a:avLst/>
              </a:prstGeom>
              <a:noFill/>
              <a:ln w="12700">
                <a:solidFill>
                  <a:srgbClr val="000000"/>
                </a:solidFill>
                <a:round/>
                <a:headEnd/>
                <a:tailEnd/>
              </a:ln>
              <a:effectLst/>
            </p:spPr>
            <p:txBody>
              <a:bodyPr wrap="none" anchor="ctr"/>
              <a:lstStyle/>
              <a:p>
                <a:endParaRPr lang="en-US"/>
              </a:p>
            </p:txBody>
          </p:sp>
          <p:sp>
            <p:nvSpPr>
              <p:cNvPr id="15387" name="Line 27"/>
              <p:cNvSpPr>
                <a:spLocks noChangeShapeType="1"/>
              </p:cNvSpPr>
              <p:nvPr/>
            </p:nvSpPr>
            <p:spPr bwMode="auto">
              <a:xfrm>
                <a:off x="3447" y="2842"/>
                <a:ext cx="0" cy="1677"/>
              </a:xfrm>
              <a:prstGeom prst="line">
                <a:avLst/>
              </a:prstGeom>
              <a:noFill/>
              <a:ln w="12700">
                <a:solidFill>
                  <a:srgbClr val="000000"/>
                </a:solidFill>
                <a:round/>
                <a:headEnd/>
                <a:tailEnd/>
              </a:ln>
              <a:effectLst/>
            </p:spPr>
            <p:txBody>
              <a:bodyPr wrap="none" anchor="ctr"/>
              <a:lstStyle/>
              <a:p>
                <a:endParaRPr lang="en-US"/>
              </a:p>
            </p:txBody>
          </p:sp>
          <p:sp>
            <p:nvSpPr>
              <p:cNvPr id="15388" name="Line 28"/>
              <p:cNvSpPr>
                <a:spLocks noChangeShapeType="1"/>
              </p:cNvSpPr>
              <p:nvPr/>
            </p:nvSpPr>
            <p:spPr bwMode="auto">
              <a:xfrm>
                <a:off x="1823" y="3105"/>
                <a:ext cx="2014" cy="0"/>
              </a:xfrm>
              <a:prstGeom prst="line">
                <a:avLst/>
              </a:prstGeom>
              <a:noFill/>
              <a:ln w="12700">
                <a:solidFill>
                  <a:srgbClr val="000000"/>
                </a:solidFill>
                <a:round/>
                <a:headEnd/>
                <a:tailEnd/>
              </a:ln>
              <a:effectLst/>
            </p:spPr>
            <p:txBody>
              <a:bodyPr wrap="none" anchor="ctr"/>
              <a:lstStyle/>
              <a:p>
                <a:endParaRPr lang="en-US"/>
              </a:p>
            </p:txBody>
          </p:sp>
          <p:sp>
            <p:nvSpPr>
              <p:cNvPr id="15389" name="Line 29"/>
              <p:cNvSpPr>
                <a:spLocks noChangeShapeType="1"/>
              </p:cNvSpPr>
              <p:nvPr/>
            </p:nvSpPr>
            <p:spPr bwMode="auto">
              <a:xfrm>
                <a:off x="1831" y="3360"/>
                <a:ext cx="2014" cy="0"/>
              </a:xfrm>
              <a:prstGeom prst="line">
                <a:avLst/>
              </a:prstGeom>
              <a:noFill/>
              <a:ln w="12700">
                <a:solidFill>
                  <a:srgbClr val="000000"/>
                </a:solidFill>
                <a:round/>
                <a:headEnd/>
                <a:tailEnd/>
              </a:ln>
              <a:effectLst/>
            </p:spPr>
            <p:txBody>
              <a:bodyPr wrap="none" anchor="ctr"/>
              <a:lstStyle/>
              <a:p>
                <a:endParaRPr lang="en-US"/>
              </a:p>
            </p:txBody>
          </p:sp>
          <p:sp>
            <p:nvSpPr>
              <p:cNvPr id="15390" name="Line 30"/>
              <p:cNvSpPr>
                <a:spLocks noChangeShapeType="1"/>
              </p:cNvSpPr>
              <p:nvPr/>
            </p:nvSpPr>
            <p:spPr bwMode="auto">
              <a:xfrm>
                <a:off x="1831" y="3632"/>
                <a:ext cx="2014" cy="0"/>
              </a:xfrm>
              <a:prstGeom prst="line">
                <a:avLst/>
              </a:prstGeom>
              <a:noFill/>
              <a:ln w="12700">
                <a:solidFill>
                  <a:srgbClr val="000000"/>
                </a:solidFill>
                <a:round/>
                <a:headEnd/>
                <a:tailEnd/>
              </a:ln>
              <a:effectLst/>
            </p:spPr>
            <p:txBody>
              <a:bodyPr wrap="none" anchor="ctr"/>
              <a:lstStyle/>
              <a:p>
                <a:endParaRPr lang="en-US"/>
              </a:p>
            </p:txBody>
          </p:sp>
          <p:sp>
            <p:nvSpPr>
              <p:cNvPr id="15391" name="Line 31"/>
              <p:cNvSpPr>
                <a:spLocks noChangeShapeType="1"/>
              </p:cNvSpPr>
              <p:nvPr/>
            </p:nvSpPr>
            <p:spPr bwMode="auto">
              <a:xfrm>
                <a:off x="1826" y="3935"/>
                <a:ext cx="2014" cy="0"/>
              </a:xfrm>
              <a:prstGeom prst="line">
                <a:avLst/>
              </a:prstGeom>
              <a:noFill/>
              <a:ln w="12700">
                <a:solidFill>
                  <a:srgbClr val="000000"/>
                </a:solidFill>
                <a:round/>
                <a:headEnd/>
                <a:tailEnd/>
              </a:ln>
              <a:effectLst/>
            </p:spPr>
            <p:txBody>
              <a:bodyPr wrap="none" anchor="ctr"/>
              <a:lstStyle/>
              <a:p>
                <a:endParaRPr lang="en-US"/>
              </a:p>
            </p:txBody>
          </p:sp>
          <p:sp>
            <p:nvSpPr>
              <p:cNvPr id="15392" name="Line 32"/>
              <p:cNvSpPr>
                <a:spLocks noChangeShapeType="1"/>
              </p:cNvSpPr>
              <p:nvPr/>
            </p:nvSpPr>
            <p:spPr bwMode="auto">
              <a:xfrm>
                <a:off x="1831" y="4237"/>
                <a:ext cx="2014" cy="0"/>
              </a:xfrm>
              <a:prstGeom prst="line">
                <a:avLst/>
              </a:prstGeom>
              <a:noFill/>
              <a:ln w="12700">
                <a:solidFill>
                  <a:srgbClr val="000000"/>
                </a:solidFill>
                <a:round/>
                <a:headEnd/>
                <a:tailEnd/>
              </a:ln>
              <a:effectLst/>
            </p:spPr>
            <p:txBody>
              <a:bodyPr wrap="none" anchor="ctr"/>
              <a:lstStyle/>
              <a:p>
                <a:endParaRPr lang="en-US"/>
              </a:p>
            </p:txBody>
          </p:sp>
        </p:grpSp>
        <p:sp>
          <p:nvSpPr>
            <p:cNvPr id="15393" name="Rectangle 33"/>
            <p:cNvSpPr>
              <a:spLocks noChangeArrowheads="1"/>
            </p:cNvSpPr>
            <p:nvPr/>
          </p:nvSpPr>
          <p:spPr bwMode="auto">
            <a:xfrm>
              <a:off x="1871" y="2840"/>
              <a:ext cx="279"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1</a:t>
              </a:r>
              <a:endParaRPr lang="en-US" sz="1300" b="0">
                <a:solidFill>
                  <a:srgbClr val="000000"/>
                </a:solidFill>
              </a:endParaRPr>
            </a:p>
          </p:txBody>
        </p:sp>
        <p:sp>
          <p:nvSpPr>
            <p:cNvPr id="15394" name="Rectangle 34"/>
            <p:cNvSpPr>
              <a:spLocks noChangeArrowheads="1"/>
            </p:cNvSpPr>
            <p:nvPr/>
          </p:nvSpPr>
          <p:spPr bwMode="auto">
            <a:xfrm>
              <a:off x="1871" y="3128"/>
              <a:ext cx="279" cy="211"/>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1</a:t>
              </a:r>
              <a:endParaRPr lang="en-US" sz="1300" b="0">
                <a:solidFill>
                  <a:srgbClr val="000000"/>
                </a:solidFill>
              </a:endParaRPr>
            </a:p>
          </p:txBody>
        </p:sp>
        <p:sp>
          <p:nvSpPr>
            <p:cNvPr id="15395" name="Rectangle 35"/>
            <p:cNvSpPr>
              <a:spLocks noChangeArrowheads="1"/>
            </p:cNvSpPr>
            <p:nvPr/>
          </p:nvSpPr>
          <p:spPr bwMode="auto">
            <a:xfrm>
              <a:off x="2284" y="2840"/>
              <a:ext cx="280"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1</a:t>
              </a:r>
              <a:endParaRPr lang="en-US" sz="1300" b="0">
                <a:solidFill>
                  <a:srgbClr val="000000"/>
                </a:solidFill>
              </a:endParaRPr>
            </a:p>
          </p:txBody>
        </p:sp>
        <p:sp>
          <p:nvSpPr>
            <p:cNvPr id="15396" name="Rectangle 36"/>
            <p:cNvSpPr>
              <a:spLocks noChangeArrowheads="1"/>
            </p:cNvSpPr>
            <p:nvPr/>
          </p:nvSpPr>
          <p:spPr bwMode="auto">
            <a:xfrm>
              <a:off x="2717" y="2840"/>
              <a:ext cx="279"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1</a:t>
              </a:r>
              <a:endParaRPr lang="en-US" sz="1300" b="0">
                <a:solidFill>
                  <a:srgbClr val="000000"/>
                </a:solidFill>
              </a:endParaRPr>
            </a:p>
          </p:txBody>
        </p:sp>
        <p:sp>
          <p:nvSpPr>
            <p:cNvPr id="15397" name="Rectangle 37"/>
            <p:cNvSpPr>
              <a:spLocks noChangeArrowheads="1"/>
            </p:cNvSpPr>
            <p:nvPr/>
          </p:nvSpPr>
          <p:spPr bwMode="auto">
            <a:xfrm>
              <a:off x="2282" y="3128"/>
              <a:ext cx="279" cy="211"/>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1</a:t>
              </a:r>
              <a:endParaRPr lang="en-US" sz="1300" b="0">
                <a:solidFill>
                  <a:srgbClr val="000000"/>
                </a:solidFill>
              </a:endParaRPr>
            </a:p>
          </p:txBody>
        </p:sp>
        <p:sp>
          <p:nvSpPr>
            <p:cNvPr id="15398" name="Rectangle 38"/>
            <p:cNvSpPr>
              <a:spLocks noChangeArrowheads="1"/>
            </p:cNvSpPr>
            <p:nvPr/>
          </p:nvSpPr>
          <p:spPr bwMode="auto">
            <a:xfrm>
              <a:off x="2713" y="3128"/>
              <a:ext cx="279" cy="211"/>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1</a:t>
              </a:r>
              <a:endParaRPr lang="en-US" sz="1300" b="0">
                <a:solidFill>
                  <a:srgbClr val="000000"/>
                </a:solidFill>
              </a:endParaRPr>
            </a:p>
          </p:txBody>
        </p:sp>
        <p:sp>
          <p:nvSpPr>
            <p:cNvPr id="15399" name="Rectangle 39"/>
            <p:cNvSpPr>
              <a:spLocks noChangeArrowheads="1"/>
            </p:cNvSpPr>
            <p:nvPr/>
          </p:nvSpPr>
          <p:spPr bwMode="auto">
            <a:xfrm>
              <a:off x="1871" y="3389"/>
              <a:ext cx="279"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1</a:t>
              </a:r>
              <a:endParaRPr lang="en-US" sz="1300" b="0">
                <a:solidFill>
                  <a:srgbClr val="000000"/>
                </a:solidFill>
              </a:endParaRPr>
            </a:p>
          </p:txBody>
        </p:sp>
        <p:sp>
          <p:nvSpPr>
            <p:cNvPr id="15400" name="Rectangle 40"/>
            <p:cNvSpPr>
              <a:spLocks noChangeArrowheads="1"/>
            </p:cNvSpPr>
            <p:nvPr/>
          </p:nvSpPr>
          <p:spPr bwMode="auto">
            <a:xfrm>
              <a:off x="2284" y="3389"/>
              <a:ext cx="280"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1</a:t>
              </a:r>
              <a:endParaRPr lang="en-US" sz="1300" b="0">
                <a:solidFill>
                  <a:srgbClr val="000000"/>
                </a:solidFill>
              </a:endParaRPr>
            </a:p>
          </p:txBody>
        </p:sp>
        <p:sp>
          <p:nvSpPr>
            <p:cNvPr id="15401" name="Rectangle 41"/>
            <p:cNvSpPr>
              <a:spLocks noChangeArrowheads="1"/>
            </p:cNvSpPr>
            <p:nvPr/>
          </p:nvSpPr>
          <p:spPr bwMode="auto">
            <a:xfrm>
              <a:off x="1871" y="3670"/>
              <a:ext cx="279"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1</a:t>
              </a:r>
              <a:endParaRPr lang="en-US" sz="1300" b="0">
                <a:solidFill>
                  <a:srgbClr val="000000"/>
                </a:solidFill>
              </a:endParaRPr>
            </a:p>
          </p:txBody>
        </p:sp>
        <p:sp>
          <p:nvSpPr>
            <p:cNvPr id="15402" name="Rectangle 42"/>
            <p:cNvSpPr>
              <a:spLocks noChangeArrowheads="1"/>
            </p:cNvSpPr>
            <p:nvPr/>
          </p:nvSpPr>
          <p:spPr bwMode="auto">
            <a:xfrm>
              <a:off x="1909" y="4288"/>
              <a:ext cx="279"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0</a:t>
              </a:r>
              <a:endParaRPr lang="en-US" sz="1300" b="0">
                <a:solidFill>
                  <a:srgbClr val="000000"/>
                </a:solidFill>
              </a:endParaRPr>
            </a:p>
          </p:txBody>
        </p:sp>
        <p:sp>
          <p:nvSpPr>
            <p:cNvPr id="15403" name="Rectangle 43"/>
            <p:cNvSpPr>
              <a:spLocks noChangeArrowheads="1"/>
            </p:cNvSpPr>
            <p:nvPr/>
          </p:nvSpPr>
          <p:spPr bwMode="auto">
            <a:xfrm>
              <a:off x="2303" y="4288"/>
              <a:ext cx="279"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0</a:t>
              </a:r>
              <a:endParaRPr lang="en-US" sz="1300" b="0">
                <a:solidFill>
                  <a:srgbClr val="000000"/>
                </a:solidFill>
              </a:endParaRPr>
            </a:p>
          </p:txBody>
        </p:sp>
        <p:sp>
          <p:nvSpPr>
            <p:cNvPr id="15404" name="Rectangle 44"/>
            <p:cNvSpPr>
              <a:spLocks noChangeArrowheads="1"/>
            </p:cNvSpPr>
            <p:nvPr/>
          </p:nvSpPr>
          <p:spPr bwMode="auto">
            <a:xfrm>
              <a:off x="3132" y="4288"/>
              <a:ext cx="279"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0</a:t>
              </a:r>
              <a:endParaRPr lang="en-US" sz="1300" b="0">
                <a:solidFill>
                  <a:srgbClr val="000000"/>
                </a:solidFill>
              </a:endParaRPr>
            </a:p>
          </p:txBody>
        </p:sp>
        <p:sp>
          <p:nvSpPr>
            <p:cNvPr id="15405" name="Rectangle 45"/>
            <p:cNvSpPr>
              <a:spLocks noChangeArrowheads="1"/>
            </p:cNvSpPr>
            <p:nvPr/>
          </p:nvSpPr>
          <p:spPr bwMode="auto">
            <a:xfrm>
              <a:off x="2726" y="4288"/>
              <a:ext cx="279"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0</a:t>
              </a:r>
              <a:endParaRPr lang="en-US" sz="1300" b="0">
                <a:solidFill>
                  <a:srgbClr val="000000"/>
                </a:solidFill>
              </a:endParaRPr>
            </a:p>
          </p:txBody>
        </p:sp>
        <p:sp>
          <p:nvSpPr>
            <p:cNvPr id="15406" name="Rectangle 46"/>
            <p:cNvSpPr>
              <a:spLocks noChangeArrowheads="1"/>
            </p:cNvSpPr>
            <p:nvPr/>
          </p:nvSpPr>
          <p:spPr bwMode="auto">
            <a:xfrm>
              <a:off x="3132" y="3978"/>
              <a:ext cx="279"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0</a:t>
              </a:r>
              <a:endParaRPr lang="en-US" sz="1300" b="0">
                <a:solidFill>
                  <a:srgbClr val="000000"/>
                </a:solidFill>
              </a:endParaRPr>
            </a:p>
          </p:txBody>
        </p:sp>
        <p:sp>
          <p:nvSpPr>
            <p:cNvPr id="15407" name="Rectangle 47"/>
            <p:cNvSpPr>
              <a:spLocks noChangeArrowheads="1"/>
            </p:cNvSpPr>
            <p:nvPr/>
          </p:nvSpPr>
          <p:spPr bwMode="auto">
            <a:xfrm>
              <a:off x="3500" y="3978"/>
              <a:ext cx="279"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0</a:t>
              </a:r>
              <a:endParaRPr lang="en-US" sz="1300" b="0">
                <a:solidFill>
                  <a:srgbClr val="000000"/>
                </a:solidFill>
              </a:endParaRPr>
            </a:p>
          </p:txBody>
        </p:sp>
        <p:sp>
          <p:nvSpPr>
            <p:cNvPr id="15408" name="Rectangle 48"/>
            <p:cNvSpPr>
              <a:spLocks noChangeArrowheads="1"/>
            </p:cNvSpPr>
            <p:nvPr/>
          </p:nvSpPr>
          <p:spPr bwMode="auto">
            <a:xfrm>
              <a:off x="2726" y="3978"/>
              <a:ext cx="279"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0</a:t>
              </a:r>
              <a:endParaRPr lang="en-US" sz="1300" b="0">
                <a:solidFill>
                  <a:srgbClr val="000000"/>
                </a:solidFill>
              </a:endParaRPr>
            </a:p>
          </p:txBody>
        </p:sp>
        <p:sp>
          <p:nvSpPr>
            <p:cNvPr id="15409" name="Rectangle 49"/>
            <p:cNvSpPr>
              <a:spLocks noChangeArrowheads="1"/>
            </p:cNvSpPr>
            <p:nvPr/>
          </p:nvSpPr>
          <p:spPr bwMode="auto">
            <a:xfrm>
              <a:off x="3500" y="4288"/>
              <a:ext cx="279"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0</a:t>
              </a:r>
              <a:endParaRPr lang="en-US" sz="1300" b="0">
                <a:solidFill>
                  <a:srgbClr val="000000"/>
                </a:solidFill>
              </a:endParaRPr>
            </a:p>
          </p:txBody>
        </p:sp>
        <p:sp>
          <p:nvSpPr>
            <p:cNvPr id="15410" name="Rectangle 50"/>
            <p:cNvSpPr>
              <a:spLocks noChangeArrowheads="1"/>
            </p:cNvSpPr>
            <p:nvPr/>
          </p:nvSpPr>
          <p:spPr bwMode="auto">
            <a:xfrm>
              <a:off x="3132" y="3680"/>
              <a:ext cx="279"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0</a:t>
              </a:r>
              <a:endParaRPr lang="en-US" sz="1300" b="0">
                <a:solidFill>
                  <a:srgbClr val="000000"/>
                </a:solidFill>
              </a:endParaRPr>
            </a:p>
          </p:txBody>
        </p:sp>
        <p:sp>
          <p:nvSpPr>
            <p:cNvPr id="15411" name="Rectangle 51"/>
            <p:cNvSpPr>
              <a:spLocks noChangeArrowheads="1"/>
            </p:cNvSpPr>
            <p:nvPr/>
          </p:nvSpPr>
          <p:spPr bwMode="auto">
            <a:xfrm>
              <a:off x="3500" y="3680"/>
              <a:ext cx="279"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0</a:t>
              </a:r>
              <a:endParaRPr lang="en-US" sz="1300" b="0">
                <a:solidFill>
                  <a:srgbClr val="000000"/>
                </a:solidFill>
              </a:endParaRPr>
            </a:p>
          </p:txBody>
        </p:sp>
        <p:sp>
          <p:nvSpPr>
            <p:cNvPr id="15412" name="Rectangle 52"/>
            <p:cNvSpPr>
              <a:spLocks noChangeArrowheads="1"/>
            </p:cNvSpPr>
            <p:nvPr/>
          </p:nvSpPr>
          <p:spPr bwMode="auto">
            <a:xfrm>
              <a:off x="3500" y="3411"/>
              <a:ext cx="279"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0</a:t>
              </a:r>
              <a:endParaRPr lang="en-US" sz="1300" b="0">
                <a:solidFill>
                  <a:srgbClr val="000000"/>
                </a:solidFill>
              </a:endParaRPr>
            </a:p>
          </p:txBody>
        </p:sp>
        <p:sp>
          <p:nvSpPr>
            <p:cNvPr id="15413" name="Rectangle 53"/>
            <p:cNvSpPr>
              <a:spLocks noChangeArrowheads="1"/>
            </p:cNvSpPr>
            <p:nvPr/>
          </p:nvSpPr>
          <p:spPr bwMode="auto">
            <a:xfrm>
              <a:off x="3500" y="3140"/>
              <a:ext cx="279" cy="211"/>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0</a:t>
              </a:r>
              <a:endParaRPr lang="en-US" sz="1300" b="0">
                <a:solidFill>
                  <a:srgbClr val="000000"/>
                </a:solidFill>
              </a:endParaRPr>
            </a:p>
          </p:txBody>
        </p:sp>
        <p:sp>
          <p:nvSpPr>
            <p:cNvPr id="15414" name="Rectangle 54"/>
            <p:cNvSpPr>
              <a:spLocks noChangeArrowheads="1"/>
            </p:cNvSpPr>
            <p:nvPr/>
          </p:nvSpPr>
          <p:spPr bwMode="auto">
            <a:xfrm>
              <a:off x="3500" y="2863"/>
              <a:ext cx="279" cy="211"/>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0</a:t>
              </a:r>
              <a:endParaRPr lang="en-US" sz="1300" b="0">
                <a:solidFill>
                  <a:srgbClr val="000000"/>
                </a:solidFill>
              </a:endParaRPr>
            </a:p>
          </p:txBody>
        </p:sp>
        <p:sp>
          <p:nvSpPr>
            <p:cNvPr id="15415" name="Rectangle 55"/>
            <p:cNvSpPr>
              <a:spLocks noChangeArrowheads="1"/>
            </p:cNvSpPr>
            <p:nvPr/>
          </p:nvSpPr>
          <p:spPr bwMode="auto">
            <a:xfrm>
              <a:off x="2266" y="3697"/>
              <a:ext cx="346"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.85</a:t>
              </a:r>
              <a:endParaRPr lang="en-US" sz="1300" b="0">
                <a:solidFill>
                  <a:srgbClr val="000000"/>
                </a:solidFill>
              </a:endParaRPr>
            </a:p>
          </p:txBody>
        </p:sp>
        <p:sp>
          <p:nvSpPr>
            <p:cNvPr id="15416" name="Rectangle 56"/>
            <p:cNvSpPr>
              <a:spLocks noChangeArrowheads="1"/>
            </p:cNvSpPr>
            <p:nvPr/>
          </p:nvSpPr>
          <p:spPr bwMode="auto">
            <a:xfrm>
              <a:off x="2720" y="3368"/>
              <a:ext cx="346"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.92</a:t>
              </a:r>
              <a:endParaRPr lang="en-US" sz="1300" b="0">
                <a:solidFill>
                  <a:srgbClr val="000000"/>
                </a:solidFill>
              </a:endParaRPr>
            </a:p>
          </p:txBody>
        </p:sp>
        <p:sp>
          <p:nvSpPr>
            <p:cNvPr id="15417" name="Rectangle 57"/>
            <p:cNvSpPr>
              <a:spLocks noChangeArrowheads="1"/>
            </p:cNvSpPr>
            <p:nvPr/>
          </p:nvSpPr>
          <p:spPr bwMode="auto">
            <a:xfrm>
              <a:off x="3002" y="2846"/>
              <a:ext cx="346" cy="211"/>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.68</a:t>
              </a:r>
              <a:endParaRPr lang="en-US" sz="1300" b="0">
                <a:solidFill>
                  <a:srgbClr val="000000"/>
                </a:solidFill>
              </a:endParaRPr>
            </a:p>
          </p:txBody>
        </p:sp>
        <p:sp>
          <p:nvSpPr>
            <p:cNvPr id="15418" name="Rectangle 58"/>
            <p:cNvSpPr>
              <a:spLocks noChangeArrowheads="1"/>
            </p:cNvSpPr>
            <p:nvPr/>
          </p:nvSpPr>
          <p:spPr bwMode="auto">
            <a:xfrm>
              <a:off x="2702" y="3710"/>
              <a:ext cx="346" cy="211"/>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.35</a:t>
              </a:r>
              <a:endParaRPr lang="en-US" sz="1300" b="0">
                <a:solidFill>
                  <a:srgbClr val="000000"/>
                </a:solidFill>
              </a:endParaRPr>
            </a:p>
          </p:txBody>
        </p:sp>
        <p:sp>
          <p:nvSpPr>
            <p:cNvPr id="15419" name="Rectangle 59"/>
            <p:cNvSpPr>
              <a:spLocks noChangeArrowheads="1"/>
            </p:cNvSpPr>
            <p:nvPr/>
          </p:nvSpPr>
          <p:spPr bwMode="auto">
            <a:xfrm>
              <a:off x="2280" y="3968"/>
              <a:ext cx="346"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.09</a:t>
              </a:r>
              <a:endParaRPr lang="en-US" sz="1300" b="0">
                <a:solidFill>
                  <a:srgbClr val="000000"/>
                </a:solidFill>
              </a:endParaRPr>
            </a:p>
          </p:txBody>
        </p:sp>
        <p:sp>
          <p:nvSpPr>
            <p:cNvPr id="15420" name="Rectangle 60"/>
            <p:cNvSpPr>
              <a:spLocks noChangeArrowheads="1"/>
            </p:cNvSpPr>
            <p:nvPr/>
          </p:nvSpPr>
          <p:spPr bwMode="auto">
            <a:xfrm>
              <a:off x="1881" y="3985"/>
              <a:ext cx="346"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.31</a:t>
              </a:r>
              <a:endParaRPr lang="en-US" sz="1300" b="0">
                <a:solidFill>
                  <a:srgbClr val="000000"/>
                </a:solidFill>
              </a:endParaRPr>
            </a:p>
          </p:txBody>
        </p:sp>
        <p:sp>
          <p:nvSpPr>
            <p:cNvPr id="15421" name="Rectangle 61"/>
            <p:cNvSpPr>
              <a:spLocks noChangeArrowheads="1"/>
            </p:cNvSpPr>
            <p:nvPr/>
          </p:nvSpPr>
          <p:spPr bwMode="auto">
            <a:xfrm>
              <a:off x="3095" y="3385"/>
              <a:ext cx="347"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.09</a:t>
              </a:r>
              <a:endParaRPr lang="en-US" sz="1300" b="0">
                <a:solidFill>
                  <a:srgbClr val="000000"/>
                </a:solidFill>
              </a:endParaRPr>
            </a:p>
          </p:txBody>
        </p:sp>
        <p:sp>
          <p:nvSpPr>
            <p:cNvPr id="15422" name="Rectangle 62"/>
            <p:cNvSpPr>
              <a:spLocks noChangeArrowheads="1"/>
            </p:cNvSpPr>
            <p:nvPr/>
          </p:nvSpPr>
          <p:spPr bwMode="auto">
            <a:xfrm>
              <a:off x="3165" y="3135"/>
              <a:ext cx="346" cy="210"/>
            </a:xfrm>
            <a:prstGeom prst="rect">
              <a:avLst/>
            </a:prstGeom>
            <a:noFill/>
            <a:ln w="12700">
              <a:noFill/>
              <a:miter lim="800000"/>
              <a:headEnd/>
              <a:tailEnd/>
            </a:ln>
            <a:effectLst/>
          </p:spPr>
          <p:txBody>
            <a:bodyPr wrap="none" lIns="133350" tIns="66675" rIns="133350" bIns="66675">
              <a:spAutoFit/>
            </a:bodyPr>
            <a:lstStyle/>
            <a:p>
              <a:pPr eaLnBrk="0" hangingPunct="0"/>
              <a:r>
                <a:rPr lang="en-US" sz="800" b="0">
                  <a:solidFill>
                    <a:srgbClr val="000000"/>
                  </a:solidFill>
                </a:rPr>
                <a:t>.42</a:t>
              </a:r>
              <a:endParaRPr lang="en-US" sz="1300" b="0">
                <a:solidFill>
                  <a:srgbClr val="000000"/>
                </a:solidFill>
              </a:endParaRPr>
            </a:p>
          </p:txBody>
        </p:sp>
      </p:grpSp>
    </p:spTree>
  </p:cSld>
  <p:clrMapOvr>
    <a:masterClrMapping/>
  </p:clrMapOvr>
  <p:transition spd="slow">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8254" name="Group 14"/>
          <p:cNvGraphicFramePr>
            <a:graphicFrameLocks noGrp="1"/>
          </p:cNvGraphicFramePr>
          <p:nvPr>
            <p:ph/>
          </p:nvPr>
        </p:nvGraphicFramePr>
        <p:xfrm>
          <a:off x="533400" y="533400"/>
          <a:ext cx="8153400" cy="5943600"/>
        </p:xfrm>
        <a:graphic>
          <a:graphicData uri="http://schemas.openxmlformats.org/drawingml/2006/table">
            <a:tbl>
              <a:tblPr/>
              <a:tblGrid>
                <a:gridCol w="8153400"/>
              </a:tblGrid>
              <a:tr h="5943600">
                <a:tc>
                  <a:txBody>
                    <a:bodyPr/>
                    <a:lstStyle/>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rgbClr val="660033"/>
                          </a:solidFill>
                          <a:effectLst/>
                          <a:latin typeface="Times New Roman" pitchFamily="18" charset="0"/>
                        </a:rPr>
                        <a:t>Volume of Fluid Continued…</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Times New Roman" pitchFamily="18" charset="0"/>
                          <a:sym typeface="Symbol" pitchFamily="18" charset="2"/>
                        </a:rPr>
                        <a:t>At each time step interface is reconstructed solving </a:t>
                      </a:r>
                      <a:r>
                        <a:rPr kumimoji="0" lang="en-US" sz="2400" b="0" i="0" u="none" strike="noStrike" cap="none" normalizeH="0" baseline="0" dirty="0" smtClean="0">
                          <a:ln>
                            <a:noFill/>
                          </a:ln>
                          <a:solidFill>
                            <a:schemeClr val="tx1"/>
                          </a:solidFill>
                          <a:effectLst/>
                          <a:latin typeface="Times New Roman" pitchFamily="18" charset="0"/>
                          <a:cs typeface="Times New Roman" pitchFamily="18" charset="0"/>
                        </a:rPr>
                        <a:t>advection equation</a:t>
                      </a:r>
                      <a:r>
                        <a:rPr kumimoji="0" lang="en-US" sz="2400" b="0" i="0" u="none" strike="noStrike" cap="none" normalizeH="0" baseline="0" dirty="0" smtClean="0">
                          <a:ln>
                            <a:noFill/>
                          </a:ln>
                          <a:solidFill>
                            <a:schemeClr val="tx1"/>
                          </a:solidFill>
                          <a:effectLst/>
                          <a:latin typeface="Times New Roman" pitchFamily="18" charset="0"/>
                          <a:sym typeface="Symbol" pitchFamily="18" charset="2"/>
                        </a:rPr>
                        <a:t> (geometrically)</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Times New Roman" pitchFamily="18" charset="0"/>
                          <a:sym typeface="Symbol" pitchFamily="18" charset="2"/>
                        </a:rPr>
                        <a:t> Update the void fractions for next time step </a:t>
                      </a: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sym typeface="Symbol" pitchFamily="18" charset="2"/>
                      </a:endParaRPr>
                    </a:p>
                    <a:p>
                      <a:pPr marL="533400" marR="0" lvl="0" indent="-53340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660033"/>
                          </a:solidFill>
                          <a:effectLst/>
                          <a:latin typeface="Times New Roman" pitchFamily="18" charset="0"/>
                          <a:sym typeface="Symbol" pitchFamily="18" charset="2"/>
                        </a:rPr>
                        <a:t>  Advantages</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Times New Roman" pitchFamily="18" charset="0"/>
                          <a:sym typeface="Symbol" pitchFamily="18" charset="2"/>
                        </a:rPr>
                        <a:t>Liquid  - gas interface is captured explicitly  </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Times New Roman" pitchFamily="18" charset="0"/>
                          <a:sym typeface="Symbol" pitchFamily="18" charset="2"/>
                        </a:rPr>
                        <a:t> Satisfies mass conservation</a:t>
                      </a:r>
                    </a:p>
                    <a:p>
                      <a:pPr marL="533400" marR="0" lvl="0" indent="-53340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Times New Roman" pitchFamily="18" charset="0"/>
                        <a:sym typeface="Symbol" pitchFamily="18" charset="2"/>
                      </a:endParaRP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400" b="0" i="0" u="none" strike="noStrike" cap="none" normalizeH="0" baseline="0" dirty="0" smtClean="0">
                          <a:ln>
                            <a:noFill/>
                          </a:ln>
                          <a:solidFill>
                            <a:schemeClr val="tx1"/>
                          </a:solidFill>
                          <a:effectLst/>
                          <a:latin typeface="Times New Roman" pitchFamily="18" charset="0"/>
                          <a:sym typeface="Symbol" pitchFamily="18" charset="2"/>
                        </a:rPr>
                        <a:t>  </a:t>
                      </a:r>
                      <a:r>
                        <a:rPr kumimoji="0" lang="en-US" sz="2400" b="1" i="0" u="none" strike="noStrike" cap="none" normalizeH="0" baseline="0" dirty="0" smtClean="0">
                          <a:ln>
                            <a:noFill/>
                          </a:ln>
                          <a:solidFill>
                            <a:srgbClr val="660033"/>
                          </a:solidFill>
                          <a:effectLst/>
                          <a:latin typeface="Times New Roman" pitchFamily="18" charset="0"/>
                        </a:rPr>
                        <a:t>Disadvantages</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Times New Roman" pitchFamily="18" charset="0"/>
                          <a:sym typeface="Symbol" pitchFamily="18" charset="2"/>
                        </a:rPr>
                        <a:t>Not very accurate for flows with high density differences </a:t>
                      </a: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spd="slow">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66"/>
          <p:cNvGraphicFramePr>
            <a:graphicFrameLocks noGrp="1"/>
          </p:cNvGraphicFramePr>
          <p:nvPr/>
        </p:nvGraphicFramePr>
        <p:xfrm>
          <a:off x="381000" y="685800"/>
          <a:ext cx="8610600" cy="6096000"/>
        </p:xfrm>
        <a:graphic>
          <a:graphicData uri="http://schemas.openxmlformats.org/drawingml/2006/table">
            <a:tbl>
              <a:tblPr/>
              <a:tblGrid>
                <a:gridCol w="8610600"/>
              </a:tblGrid>
              <a:tr h="6096000">
                <a:tc>
                  <a:txBody>
                    <a:bodyPr/>
                    <a:lstStyle/>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800" b="1" i="0" u="none" strike="noStrike" cap="none" normalizeH="0" baseline="0" dirty="0" smtClean="0">
                          <a:ln>
                            <a:noFill/>
                          </a:ln>
                          <a:solidFill>
                            <a:srgbClr val="002060"/>
                          </a:solidFill>
                          <a:effectLst/>
                          <a:latin typeface="Times New Roman" pitchFamily="18" charset="0"/>
                        </a:rPr>
                        <a:t>Level set (LS)  (</a:t>
                      </a:r>
                      <a:r>
                        <a:rPr kumimoji="0" lang="en-US" sz="2800" b="1" i="0" u="none" strike="noStrike" cap="none" normalizeH="0" baseline="0" dirty="0" err="1" smtClean="0">
                          <a:ln>
                            <a:noFill/>
                          </a:ln>
                          <a:solidFill>
                            <a:srgbClr val="002060"/>
                          </a:solidFill>
                          <a:effectLst/>
                          <a:latin typeface="Times New Roman" pitchFamily="18" charset="0"/>
                        </a:rPr>
                        <a:t>Osher</a:t>
                      </a:r>
                      <a:r>
                        <a:rPr kumimoji="0" lang="en-US" sz="2800" b="1" i="0" u="none" strike="noStrike" cap="none" normalizeH="0" baseline="0" dirty="0" smtClean="0">
                          <a:ln>
                            <a:noFill/>
                          </a:ln>
                          <a:solidFill>
                            <a:srgbClr val="002060"/>
                          </a:solidFill>
                          <a:effectLst/>
                          <a:latin typeface="Times New Roman" pitchFamily="18" charset="0"/>
                        </a:rPr>
                        <a:t> and </a:t>
                      </a:r>
                      <a:r>
                        <a:rPr kumimoji="0" lang="en-US" sz="2800" b="1" i="0" u="none" strike="noStrike" cap="none" normalizeH="0" baseline="0" dirty="0" err="1" smtClean="0">
                          <a:ln>
                            <a:noFill/>
                          </a:ln>
                          <a:solidFill>
                            <a:srgbClr val="002060"/>
                          </a:solidFill>
                          <a:effectLst/>
                          <a:latin typeface="Times New Roman" pitchFamily="18" charset="0"/>
                        </a:rPr>
                        <a:t>Sethian</a:t>
                      </a:r>
                      <a:r>
                        <a:rPr kumimoji="0" lang="en-US" sz="2800" b="1" i="0" u="none" strike="noStrike" cap="none" normalizeH="0" baseline="0" dirty="0" smtClean="0">
                          <a:ln>
                            <a:noFill/>
                          </a:ln>
                          <a:solidFill>
                            <a:srgbClr val="002060"/>
                          </a:solidFill>
                          <a:effectLst/>
                          <a:latin typeface="Times New Roman" pitchFamily="18" charset="0"/>
                        </a:rPr>
                        <a:t> (1988))</a:t>
                      </a:r>
                      <a:endParaRPr kumimoji="0" lang="en-US" sz="2400" b="1" i="0" u="none" strike="noStrike" cap="none" normalizeH="0" baseline="0" dirty="0" smtClean="0">
                        <a:ln>
                          <a:noFill/>
                        </a:ln>
                        <a:solidFill>
                          <a:srgbClr val="660033"/>
                        </a:solidFill>
                        <a:effectLst/>
                        <a:latin typeface="Times New Roman" pitchFamily="18" charset="0"/>
                      </a:endParaRPr>
                    </a:p>
                    <a:p>
                      <a:pPr marL="577850" marR="0" lvl="0" indent="-57785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Times New Roman" pitchFamily="18" charset="0"/>
                        </a:rPr>
                        <a:t>Interface is represented by a smooth  level set function</a:t>
                      </a:r>
                    </a:p>
                    <a:p>
                      <a:pPr marL="577850" marR="0" lvl="0" indent="-57785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Times New Roman" pitchFamily="18" charset="0"/>
                      </a:endParaRPr>
                    </a:p>
                    <a:p>
                      <a:pPr marL="577850" marR="0" lvl="0" indent="-57785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Times New Roman" pitchFamily="18" charset="0"/>
                      </a:endParaRPr>
                    </a:p>
                    <a:p>
                      <a:pPr marL="577850" marR="0" lvl="0" indent="-57785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Times New Roman" pitchFamily="18" charset="0"/>
                      </a:endParaRPr>
                    </a:p>
                    <a:p>
                      <a:pPr marL="577850" marR="0" lvl="0" indent="-57785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660033"/>
                          </a:solidFill>
                          <a:effectLst/>
                          <a:latin typeface="Times New Roman" pitchFamily="18" charset="0"/>
                          <a:sym typeface="Symbol" pitchFamily="18" charset="2"/>
                        </a:rPr>
                        <a:t>    Advantages</a:t>
                      </a:r>
                      <a:endParaRPr kumimoji="0" lang="en-US" sz="2400" b="0" i="0" u="none" strike="noStrike" cap="none" normalizeH="0" baseline="0" dirty="0" smtClean="0">
                        <a:ln>
                          <a:noFill/>
                        </a:ln>
                        <a:solidFill>
                          <a:schemeClr val="tx1"/>
                        </a:solidFill>
                        <a:effectLst/>
                        <a:latin typeface="Times New Roman" pitchFamily="18" charset="0"/>
                      </a:endParaRPr>
                    </a:p>
                    <a:p>
                      <a:pPr marL="577850" marR="0" lvl="0" indent="-57785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Times New Roman" pitchFamily="18" charset="0"/>
                        </a:rPr>
                        <a:t>The level set function varies smoothly across the interface: gives accurate </a:t>
                      </a:r>
                      <a:r>
                        <a:rPr kumimoji="0" lang="en-US" sz="2400" b="1" i="0" u="none" strike="noStrike" cap="none" normalizeH="0" baseline="0" dirty="0" smtClean="0">
                          <a:ln>
                            <a:noFill/>
                          </a:ln>
                          <a:solidFill>
                            <a:schemeClr val="tx1"/>
                          </a:solidFill>
                          <a:effectLst/>
                          <a:latin typeface="Times New Roman" pitchFamily="18" charset="0"/>
                        </a:rPr>
                        <a:t>curvature</a:t>
                      </a:r>
                      <a:r>
                        <a:rPr kumimoji="0" lang="en-US" sz="2400" b="0" i="0" u="none" strike="noStrike" cap="none" normalizeH="0" baseline="0" dirty="0" smtClean="0">
                          <a:ln>
                            <a:noFill/>
                          </a:ln>
                          <a:solidFill>
                            <a:schemeClr val="tx1"/>
                          </a:solidFill>
                          <a:effectLst/>
                          <a:latin typeface="Times New Roman" pitchFamily="18" charset="0"/>
                        </a:rPr>
                        <a:t> and interface </a:t>
                      </a:r>
                      <a:r>
                        <a:rPr kumimoji="0" lang="en-US" sz="2400" b="1" i="0" u="none" strike="noStrike" cap="none" normalizeH="0" baseline="0" dirty="0" smtClean="0">
                          <a:ln>
                            <a:noFill/>
                          </a:ln>
                          <a:solidFill>
                            <a:schemeClr val="tx1"/>
                          </a:solidFill>
                          <a:effectLst/>
                          <a:latin typeface="Times New Roman" pitchFamily="18" charset="0"/>
                        </a:rPr>
                        <a:t>normal vector</a:t>
                      </a:r>
                      <a:r>
                        <a:rPr kumimoji="0" lang="en-US" sz="2400" b="0" i="0" u="none" strike="noStrike" cap="none" normalizeH="0" baseline="0" dirty="0" smtClean="0">
                          <a:ln>
                            <a:noFill/>
                          </a:ln>
                          <a:solidFill>
                            <a:schemeClr val="tx1"/>
                          </a:solidFill>
                          <a:effectLst/>
                          <a:latin typeface="Times New Roman" pitchFamily="18" charset="0"/>
                        </a:rPr>
                        <a:t>.</a:t>
                      </a:r>
                    </a:p>
                    <a:p>
                      <a:pPr marL="577850" marR="0" lvl="0" indent="-577850" algn="l" defTabSz="914400" rtl="0" eaLnBrk="1" fontAlgn="base" latinLnBrk="0" hangingPunct="1">
                        <a:lnSpc>
                          <a:spcPct val="100000"/>
                        </a:lnSpc>
                        <a:spcBef>
                          <a:spcPct val="20000"/>
                        </a:spcBef>
                        <a:spcAft>
                          <a:spcPct val="0"/>
                        </a:spcAft>
                        <a:buClrTx/>
                        <a:buSzTx/>
                        <a:buFontTx/>
                        <a:buChar char="•"/>
                        <a:tabLst/>
                      </a:pPr>
                      <a:endParaRPr kumimoji="0" lang="en-US" sz="2400" b="0" i="0" u="none" strike="noStrike" cap="none" normalizeH="0" baseline="0" dirty="0" smtClean="0">
                        <a:ln>
                          <a:noFill/>
                        </a:ln>
                        <a:solidFill>
                          <a:schemeClr val="tx1"/>
                        </a:solidFill>
                        <a:effectLst/>
                        <a:latin typeface="Times New Roman" pitchFamily="18" charset="0"/>
                      </a:endParaRPr>
                    </a:p>
                    <a:p>
                      <a:pPr marL="577850" marR="0" lvl="0" indent="-57785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rgbClr val="660033"/>
                          </a:solidFill>
                          <a:effectLst/>
                          <a:latin typeface="Times New Roman" pitchFamily="18" charset="0"/>
                        </a:rPr>
                        <a:t>    Disadvantages</a:t>
                      </a:r>
                      <a:endParaRPr kumimoji="0" lang="en-US" sz="2400" b="0" i="0" u="none" strike="noStrike" cap="none" normalizeH="0" baseline="0" dirty="0" smtClean="0">
                        <a:ln>
                          <a:noFill/>
                        </a:ln>
                        <a:solidFill>
                          <a:schemeClr val="tx1"/>
                        </a:solidFill>
                        <a:effectLst/>
                        <a:latin typeface="Times New Roman" pitchFamily="18" charset="0"/>
                      </a:endParaRPr>
                    </a:p>
                    <a:p>
                      <a:pPr marL="577850" marR="0" lvl="0" indent="-57785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Times New Roman" pitchFamily="18" charset="0"/>
                        </a:rPr>
                        <a:t>When interface is advected parallel, it gives accurate result. But for deforming interface there is mass loss.</a:t>
                      </a:r>
                      <a:endParaRPr kumimoji="0" lang="en-US" sz="2400" b="0" i="0" u="none" strike="noStrike" cap="none" normalizeH="0" baseline="0" dirty="0" smtClean="0">
                        <a:ln>
                          <a:noFill/>
                        </a:ln>
                        <a:solidFill>
                          <a:schemeClr val="tx1"/>
                        </a:solidFill>
                        <a:effectLst/>
                        <a:latin typeface="Times New Roman" pitchFamily="18" charset="0"/>
                        <a:sym typeface="Symbol" pitchFamily="18" charset="2"/>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050" name="Object 2"/>
          <p:cNvGraphicFramePr>
            <a:graphicFrameLocks noChangeAspect="1"/>
          </p:cNvGraphicFramePr>
          <p:nvPr/>
        </p:nvGraphicFramePr>
        <p:xfrm>
          <a:off x="7696200" y="838200"/>
          <a:ext cx="304800" cy="457200"/>
        </p:xfrm>
        <a:graphic>
          <a:graphicData uri="http://schemas.openxmlformats.org/presentationml/2006/ole">
            <mc:AlternateContent xmlns:mc="http://schemas.openxmlformats.org/markup-compatibility/2006">
              <mc:Choice xmlns:v="urn:schemas-microsoft-com:vml" Requires="v">
                <p:oleObj spid="_x0000_s288952" name="Equation" r:id="rId3" imgW="114120" imgH="177480" progId="Equation.DSMT4">
                  <p:embed/>
                </p:oleObj>
              </mc:Choice>
              <mc:Fallback>
                <p:oleObj name="Equation" r:id="rId3" imgW="114120" imgH="17748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838200"/>
                        <a:ext cx="3048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extLst>
              <p:ext uri="{D42A27DB-BD31-4B8C-83A1-F6EECF244321}">
                <p14:modId xmlns:p14="http://schemas.microsoft.com/office/powerpoint/2010/main" val="1964277214"/>
              </p:ext>
            </p:extLst>
          </p:nvPr>
        </p:nvGraphicFramePr>
        <p:xfrm>
          <a:off x="2625725" y="1835150"/>
          <a:ext cx="3089275" cy="1212850"/>
        </p:xfrm>
        <a:graphic>
          <a:graphicData uri="http://schemas.openxmlformats.org/presentationml/2006/ole">
            <mc:AlternateContent xmlns:mc="http://schemas.openxmlformats.org/markup-compatibility/2006">
              <mc:Choice xmlns:v="urn:schemas-microsoft-com:vml" Requires="v">
                <p:oleObj spid="_x0000_s288953" name="Equation" r:id="rId5" imgW="1714320" imgH="596880" progId="Equation.DSMT4">
                  <p:embed/>
                </p:oleObj>
              </mc:Choice>
              <mc:Fallback>
                <p:oleObj name="Equation" r:id="rId5" imgW="1714320" imgH="59688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5725" y="1835150"/>
                        <a:ext cx="3089275" cy="1212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Group 2"/>
          <p:cNvGraphicFramePr>
            <a:graphicFrameLocks noGrp="1"/>
          </p:cNvGraphicFramePr>
          <p:nvPr/>
        </p:nvGraphicFramePr>
        <p:xfrm>
          <a:off x="304800" y="381000"/>
          <a:ext cx="8534400" cy="6324600"/>
        </p:xfrm>
        <a:graphic>
          <a:graphicData uri="http://schemas.openxmlformats.org/drawingml/2006/table">
            <a:tbl>
              <a:tblPr/>
              <a:tblGrid>
                <a:gridCol w="8534400"/>
              </a:tblGrid>
              <a:tr h="6324600">
                <a:tc>
                  <a:txBody>
                    <a:bodyPr/>
                    <a:lstStyle/>
                    <a:p>
                      <a:pPr marL="533400" marR="0" lvl="0" indent="-53340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smtClean="0">
                          <a:ln>
                            <a:noFill/>
                          </a:ln>
                          <a:solidFill>
                            <a:srgbClr val="000099"/>
                          </a:solidFill>
                          <a:effectLst/>
                          <a:latin typeface="Times New Roman" pitchFamily="18" charset="0"/>
                        </a:rPr>
                        <a:t>Interface Construction</a:t>
                      </a:r>
                    </a:p>
                    <a:p>
                      <a:pPr marL="533400" marR="0" lvl="0" indent="-53340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Char char="Ø"/>
                        <a:tabLst/>
                      </a:pPr>
                      <a:r>
                        <a:rPr kumimoji="0" lang="en-US" sz="2400" b="1" i="0" u="none" strike="noStrike" cap="none" normalizeH="0" baseline="0" smtClean="0">
                          <a:ln>
                            <a:noFill/>
                          </a:ln>
                          <a:solidFill>
                            <a:srgbClr val="660033"/>
                          </a:solidFill>
                          <a:effectLst/>
                          <a:latin typeface="Times New Roman" pitchFamily="18" charset="0"/>
                        </a:rPr>
                        <a:t>SLIC (Simple Line Interface Method</a:t>
                      </a:r>
                      <a:r>
                        <a:rPr kumimoji="0" lang="en-US" sz="2400" b="1" i="0" u="none" strike="noStrike" cap="none" normalizeH="0" baseline="0" smtClean="0">
                          <a:ln>
                            <a:noFill/>
                          </a:ln>
                          <a:solidFill>
                            <a:schemeClr val="tx1"/>
                          </a:solidFill>
                          <a:effectLst/>
                          <a:latin typeface="Times New Roman" pitchFamily="18" charset="0"/>
                        </a:rPr>
                        <a:t>)</a:t>
                      </a:r>
                      <a:endParaRPr kumimoji="0" lang="en-US" sz="1200" b="1" i="0" u="none" strike="noStrike" cap="none" normalizeH="0" baseline="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smtClean="0">
                          <a:ln>
                            <a:noFill/>
                          </a:ln>
                          <a:solidFill>
                            <a:schemeClr val="tx1"/>
                          </a:solidFill>
                          <a:effectLst/>
                          <a:latin typeface="Times New Roman" pitchFamily="18" charset="0"/>
                        </a:rPr>
                        <a:t> Interface constructed using  straight lines parallel  to the  coordinate  axes</a:t>
                      </a: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smtClean="0">
                          <a:ln>
                            <a:noFill/>
                          </a:ln>
                          <a:solidFill>
                            <a:schemeClr val="tx1"/>
                          </a:solidFill>
                          <a:effectLst/>
                          <a:latin typeface="Times New Roman" pitchFamily="18" charset="0"/>
                          <a:sym typeface="Symbol" pitchFamily="18" charset="2"/>
                        </a:rPr>
                        <a:t> 6 possible configuration</a:t>
                      </a:r>
                      <a:endParaRPr kumimoji="0" lang="en-US" sz="2400" b="1" i="0" u="none" strike="noStrike" cap="none" normalizeH="0" baseline="0" smtClean="0">
                        <a:ln>
                          <a:noFill/>
                        </a:ln>
                        <a:solidFill>
                          <a:schemeClr val="tx1"/>
                        </a:solidFill>
                        <a:effectLst/>
                        <a:latin typeface="Times New Roman" pitchFamily="18" charset="0"/>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smtClean="0">
                          <a:ln>
                            <a:noFill/>
                          </a:ln>
                          <a:solidFill>
                            <a:schemeClr val="tx1"/>
                          </a:solidFill>
                          <a:effectLst/>
                          <a:latin typeface="Times New Roman" pitchFamily="18" charset="0"/>
                          <a:sym typeface="Symbol" pitchFamily="18" charset="2"/>
                        </a:rPr>
                        <a:t> Neighboring cells taken into account for flux determination</a:t>
                      </a:r>
                      <a:endParaRPr kumimoji="0" lang="en-US" sz="2400" b="0" i="1" u="none" strike="noStrike" cap="none" normalizeH="0" baseline="0" smtClean="0">
                        <a:ln>
                          <a:noFill/>
                        </a:ln>
                        <a:solidFill>
                          <a:schemeClr val="tx1"/>
                        </a:solidFill>
                        <a:effectLst/>
                        <a:latin typeface="Times New Roman" pitchFamily="18" charset="0"/>
                        <a:sym typeface="Symbol" pitchFamily="18" charset="2"/>
                      </a:endParaRPr>
                    </a:p>
                    <a:p>
                      <a:pPr marL="533400" marR="0" lvl="0" indent="-533400" algn="l" defTabSz="914400" rtl="0" eaLnBrk="1" fontAlgn="base" latinLnBrk="0" hangingPunct="1">
                        <a:lnSpc>
                          <a:spcPct val="100000"/>
                        </a:lnSpc>
                        <a:spcBef>
                          <a:spcPct val="20000"/>
                        </a:spcBef>
                        <a:spcAft>
                          <a:spcPct val="0"/>
                        </a:spcAft>
                        <a:buClrTx/>
                        <a:buSzTx/>
                        <a:buFontTx/>
                        <a:buChar char="•"/>
                        <a:tabLst/>
                      </a:pPr>
                      <a:r>
                        <a:rPr kumimoji="0" lang="en-US" sz="2400" b="0" i="0" u="none" strike="noStrike" cap="none" normalizeH="0" baseline="0" smtClean="0">
                          <a:ln>
                            <a:noFill/>
                          </a:ln>
                          <a:solidFill>
                            <a:schemeClr val="tx1"/>
                          </a:solidFill>
                          <a:effectLst/>
                          <a:latin typeface="Times New Roman" pitchFamily="18" charset="0"/>
                          <a:sym typeface="Symbol" pitchFamily="18" charset="2"/>
                        </a:rPr>
                        <a:t> Though crude, some reasonable predictions were made</a:t>
                      </a:r>
                    </a:p>
                    <a:p>
                      <a:pPr marL="533400" marR="0" lvl="0" indent="-53340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2200" b="0" i="0" u="none" strike="noStrike" cap="none" normalizeH="0" baseline="0" smtClean="0">
                          <a:ln>
                            <a:noFill/>
                          </a:ln>
                          <a:solidFill>
                            <a:schemeClr val="tx1"/>
                          </a:solidFill>
                          <a:effectLst/>
                          <a:latin typeface="Times New Roman" pitchFamily="18" charset="0"/>
                          <a:sym typeface="Symbol" pitchFamily="18" charset="2"/>
                        </a:rPr>
                        <a:t> </a:t>
                      </a: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2" name="Group 10"/>
          <p:cNvGrpSpPr>
            <a:grpSpLocks/>
          </p:cNvGrpSpPr>
          <p:nvPr/>
        </p:nvGrpSpPr>
        <p:grpSpPr bwMode="auto">
          <a:xfrm>
            <a:off x="1295400" y="4648200"/>
            <a:ext cx="1746250" cy="1381125"/>
            <a:chOff x="3938" y="1408"/>
            <a:chExt cx="1100" cy="928"/>
          </a:xfrm>
        </p:grpSpPr>
        <p:sp>
          <p:nvSpPr>
            <p:cNvPr id="16395" name="Rectangle 11"/>
            <p:cNvSpPr>
              <a:spLocks noChangeArrowheads="1"/>
            </p:cNvSpPr>
            <p:nvPr/>
          </p:nvSpPr>
          <p:spPr bwMode="auto">
            <a:xfrm>
              <a:off x="3940" y="1408"/>
              <a:ext cx="1096" cy="928"/>
            </a:xfrm>
            <a:prstGeom prst="rect">
              <a:avLst/>
            </a:prstGeom>
            <a:noFill/>
            <a:ln w="12700">
              <a:solidFill>
                <a:srgbClr val="000000"/>
              </a:solidFill>
              <a:miter lim="800000"/>
              <a:headEnd/>
              <a:tailEnd/>
            </a:ln>
            <a:effectLst/>
          </p:spPr>
          <p:txBody>
            <a:bodyPr wrap="none" anchor="ctr"/>
            <a:lstStyle/>
            <a:p>
              <a:endParaRPr lang="en-US"/>
            </a:p>
          </p:txBody>
        </p:sp>
        <p:sp>
          <p:nvSpPr>
            <p:cNvPr id="16396" name="Line 12"/>
            <p:cNvSpPr>
              <a:spLocks noChangeShapeType="1"/>
            </p:cNvSpPr>
            <p:nvPr/>
          </p:nvSpPr>
          <p:spPr bwMode="auto">
            <a:xfrm>
              <a:off x="4290" y="1408"/>
              <a:ext cx="0" cy="928"/>
            </a:xfrm>
            <a:prstGeom prst="line">
              <a:avLst/>
            </a:prstGeom>
            <a:noFill/>
            <a:ln w="12700">
              <a:solidFill>
                <a:srgbClr val="000000"/>
              </a:solidFill>
              <a:round/>
              <a:headEnd/>
              <a:tailEnd/>
            </a:ln>
            <a:effectLst/>
          </p:spPr>
          <p:txBody>
            <a:bodyPr wrap="none" anchor="ctr"/>
            <a:lstStyle/>
            <a:p>
              <a:endParaRPr lang="en-US"/>
            </a:p>
          </p:txBody>
        </p:sp>
        <p:sp>
          <p:nvSpPr>
            <p:cNvPr id="16397" name="Line 13"/>
            <p:cNvSpPr>
              <a:spLocks noChangeShapeType="1"/>
            </p:cNvSpPr>
            <p:nvPr/>
          </p:nvSpPr>
          <p:spPr bwMode="auto">
            <a:xfrm>
              <a:off x="4668" y="1408"/>
              <a:ext cx="0" cy="928"/>
            </a:xfrm>
            <a:prstGeom prst="line">
              <a:avLst/>
            </a:prstGeom>
            <a:noFill/>
            <a:ln w="12700">
              <a:solidFill>
                <a:srgbClr val="000000"/>
              </a:solidFill>
              <a:round/>
              <a:headEnd/>
              <a:tailEnd/>
            </a:ln>
            <a:effectLst/>
          </p:spPr>
          <p:txBody>
            <a:bodyPr wrap="none" anchor="ctr"/>
            <a:lstStyle/>
            <a:p>
              <a:endParaRPr lang="en-US"/>
            </a:p>
          </p:txBody>
        </p:sp>
        <p:sp>
          <p:nvSpPr>
            <p:cNvPr id="16398" name="Line 14"/>
            <p:cNvSpPr>
              <a:spLocks noChangeShapeType="1"/>
            </p:cNvSpPr>
            <p:nvPr/>
          </p:nvSpPr>
          <p:spPr bwMode="auto">
            <a:xfrm flipH="1">
              <a:off x="3938" y="1716"/>
              <a:ext cx="1100" cy="0"/>
            </a:xfrm>
            <a:prstGeom prst="line">
              <a:avLst/>
            </a:prstGeom>
            <a:noFill/>
            <a:ln w="12700">
              <a:solidFill>
                <a:srgbClr val="000000"/>
              </a:solidFill>
              <a:round/>
              <a:headEnd/>
              <a:tailEnd/>
            </a:ln>
            <a:effectLst/>
          </p:spPr>
          <p:txBody>
            <a:bodyPr wrap="none" anchor="ctr"/>
            <a:lstStyle/>
            <a:p>
              <a:endParaRPr lang="en-US"/>
            </a:p>
          </p:txBody>
        </p:sp>
        <p:sp>
          <p:nvSpPr>
            <p:cNvPr id="16399" name="Line 15"/>
            <p:cNvSpPr>
              <a:spLocks noChangeShapeType="1"/>
            </p:cNvSpPr>
            <p:nvPr/>
          </p:nvSpPr>
          <p:spPr bwMode="auto">
            <a:xfrm flipH="1">
              <a:off x="3938" y="2013"/>
              <a:ext cx="1100" cy="0"/>
            </a:xfrm>
            <a:prstGeom prst="line">
              <a:avLst/>
            </a:prstGeom>
            <a:noFill/>
            <a:ln w="12700">
              <a:solidFill>
                <a:srgbClr val="000000"/>
              </a:solidFill>
              <a:round/>
              <a:headEnd/>
              <a:tailEnd/>
            </a:ln>
            <a:effectLst/>
          </p:spPr>
          <p:txBody>
            <a:bodyPr wrap="none" anchor="ctr"/>
            <a:lstStyle/>
            <a:p>
              <a:endParaRPr lang="en-US"/>
            </a:p>
          </p:txBody>
        </p:sp>
      </p:grpSp>
      <p:sp>
        <p:nvSpPr>
          <p:cNvPr id="16400" name="Arc 16"/>
          <p:cNvSpPr>
            <a:spLocks/>
          </p:cNvSpPr>
          <p:nvPr/>
        </p:nvSpPr>
        <p:spPr bwMode="auto">
          <a:xfrm>
            <a:off x="2057400" y="5029200"/>
            <a:ext cx="989013" cy="1035050"/>
          </a:xfrm>
          <a:custGeom>
            <a:avLst/>
            <a:gdLst>
              <a:gd name="G0" fmla="+- 21600 0 0"/>
              <a:gd name="G1" fmla="+- 21600 0 0"/>
              <a:gd name="G2" fmla="+- 21600 0 0"/>
              <a:gd name="T0" fmla="*/ 0 w 21600"/>
              <a:gd name="T1" fmla="*/ 21600 h 21600"/>
              <a:gd name="T2" fmla="*/ 21565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84"/>
                  <a:pt x="9649" y="19"/>
                  <a:pt x="21565" y="0"/>
                </a:cubicBezTo>
              </a:path>
              <a:path w="21600" h="21600" stroke="0" extrusionOk="0">
                <a:moveTo>
                  <a:pt x="0" y="21600"/>
                </a:moveTo>
                <a:cubicBezTo>
                  <a:pt x="0" y="9684"/>
                  <a:pt x="9649" y="19"/>
                  <a:pt x="21565" y="0"/>
                </a:cubicBezTo>
                <a:lnTo>
                  <a:pt x="21600" y="21600"/>
                </a:lnTo>
                <a:close/>
              </a:path>
            </a:pathLst>
          </a:custGeom>
          <a:solidFill>
            <a:srgbClr val="618FFD"/>
          </a:solidFill>
          <a:ln w="12700" cap="rnd">
            <a:solidFill>
              <a:srgbClr val="000000"/>
            </a:solidFill>
            <a:round/>
            <a:headEnd/>
            <a:tailEnd/>
          </a:ln>
          <a:effectLst/>
        </p:spPr>
        <p:txBody>
          <a:bodyPr wrap="none" anchor="ctr"/>
          <a:lstStyle/>
          <a:p>
            <a:endParaRPr lang="en-US"/>
          </a:p>
        </p:txBody>
      </p:sp>
      <p:grpSp>
        <p:nvGrpSpPr>
          <p:cNvPr id="3" name="Group 30"/>
          <p:cNvGrpSpPr>
            <a:grpSpLocks/>
          </p:cNvGrpSpPr>
          <p:nvPr/>
        </p:nvGrpSpPr>
        <p:grpSpPr bwMode="auto">
          <a:xfrm>
            <a:off x="3581400" y="4648200"/>
            <a:ext cx="1746250" cy="1381125"/>
            <a:chOff x="3206" y="3028"/>
            <a:chExt cx="1100" cy="928"/>
          </a:xfrm>
        </p:grpSpPr>
        <p:sp>
          <p:nvSpPr>
            <p:cNvPr id="16415" name="Rectangle 31"/>
            <p:cNvSpPr>
              <a:spLocks noChangeArrowheads="1"/>
            </p:cNvSpPr>
            <p:nvPr/>
          </p:nvSpPr>
          <p:spPr bwMode="auto">
            <a:xfrm>
              <a:off x="3208" y="3028"/>
              <a:ext cx="1096" cy="928"/>
            </a:xfrm>
            <a:prstGeom prst="rect">
              <a:avLst/>
            </a:prstGeom>
            <a:noFill/>
            <a:ln w="12700">
              <a:solidFill>
                <a:srgbClr val="000000"/>
              </a:solidFill>
              <a:miter lim="800000"/>
              <a:headEnd/>
              <a:tailEnd/>
            </a:ln>
            <a:effectLst/>
          </p:spPr>
          <p:txBody>
            <a:bodyPr wrap="none" anchor="ctr"/>
            <a:lstStyle/>
            <a:p>
              <a:endParaRPr lang="en-US"/>
            </a:p>
          </p:txBody>
        </p:sp>
        <p:sp>
          <p:nvSpPr>
            <p:cNvPr id="16416" name="Line 32"/>
            <p:cNvSpPr>
              <a:spLocks noChangeShapeType="1"/>
            </p:cNvSpPr>
            <p:nvPr/>
          </p:nvSpPr>
          <p:spPr bwMode="auto">
            <a:xfrm>
              <a:off x="3558" y="3028"/>
              <a:ext cx="0" cy="928"/>
            </a:xfrm>
            <a:prstGeom prst="line">
              <a:avLst/>
            </a:prstGeom>
            <a:noFill/>
            <a:ln w="12700">
              <a:solidFill>
                <a:srgbClr val="000000"/>
              </a:solidFill>
              <a:round/>
              <a:headEnd/>
              <a:tailEnd/>
            </a:ln>
            <a:effectLst/>
          </p:spPr>
          <p:txBody>
            <a:bodyPr wrap="none" anchor="ctr"/>
            <a:lstStyle/>
            <a:p>
              <a:endParaRPr lang="en-US"/>
            </a:p>
          </p:txBody>
        </p:sp>
        <p:sp>
          <p:nvSpPr>
            <p:cNvPr id="16417" name="Line 33"/>
            <p:cNvSpPr>
              <a:spLocks noChangeShapeType="1"/>
            </p:cNvSpPr>
            <p:nvPr/>
          </p:nvSpPr>
          <p:spPr bwMode="auto">
            <a:xfrm>
              <a:off x="3936" y="3028"/>
              <a:ext cx="0" cy="928"/>
            </a:xfrm>
            <a:prstGeom prst="line">
              <a:avLst/>
            </a:prstGeom>
            <a:noFill/>
            <a:ln w="12700">
              <a:solidFill>
                <a:srgbClr val="000000"/>
              </a:solidFill>
              <a:round/>
              <a:headEnd/>
              <a:tailEnd/>
            </a:ln>
            <a:effectLst/>
          </p:spPr>
          <p:txBody>
            <a:bodyPr wrap="none" anchor="ctr"/>
            <a:lstStyle/>
            <a:p>
              <a:endParaRPr lang="en-US"/>
            </a:p>
          </p:txBody>
        </p:sp>
        <p:sp>
          <p:nvSpPr>
            <p:cNvPr id="16418" name="Line 34"/>
            <p:cNvSpPr>
              <a:spLocks noChangeShapeType="1"/>
            </p:cNvSpPr>
            <p:nvPr/>
          </p:nvSpPr>
          <p:spPr bwMode="auto">
            <a:xfrm flipH="1">
              <a:off x="3206" y="3336"/>
              <a:ext cx="1100" cy="0"/>
            </a:xfrm>
            <a:prstGeom prst="line">
              <a:avLst/>
            </a:prstGeom>
            <a:noFill/>
            <a:ln w="12700">
              <a:solidFill>
                <a:srgbClr val="000000"/>
              </a:solidFill>
              <a:round/>
              <a:headEnd/>
              <a:tailEnd/>
            </a:ln>
            <a:effectLst/>
          </p:spPr>
          <p:txBody>
            <a:bodyPr wrap="none" anchor="ctr"/>
            <a:lstStyle/>
            <a:p>
              <a:endParaRPr lang="en-US"/>
            </a:p>
          </p:txBody>
        </p:sp>
        <p:sp>
          <p:nvSpPr>
            <p:cNvPr id="16419" name="Line 35"/>
            <p:cNvSpPr>
              <a:spLocks noChangeShapeType="1"/>
            </p:cNvSpPr>
            <p:nvPr/>
          </p:nvSpPr>
          <p:spPr bwMode="auto">
            <a:xfrm flipH="1">
              <a:off x="3206" y="3633"/>
              <a:ext cx="1100" cy="0"/>
            </a:xfrm>
            <a:prstGeom prst="line">
              <a:avLst/>
            </a:prstGeom>
            <a:noFill/>
            <a:ln w="12700">
              <a:solidFill>
                <a:srgbClr val="000000"/>
              </a:solidFill>
              <a:round/>
              <a:headEnd/>
              <a:tailEnd/>
            </a:ln>
            <a:effectLst/>
          </p:spPr>
          <p:txBody>
            <a:bodyPr wrap="none" anchor="ctr"/>
            <a:lstStyle/>
            <a:p>
              <a:endParaRPr lang="en-US"/>
            </a:p>
          </p:txBody>
        </p:sp>
      </p:grpSp>
      <p:grpSp>
        <p:nvGrpSpPr>
          <p:cNvPr id="4" name="Group 36"/>
          <p:cNvGrpSpPr>
            <a:grpSpLocks/>
          </p:cNvGrpSpPr>
          <p:nvPr/>
        </p:nvGrpSpPr>
        <p:grpSpPr bwMode="auto">
          <a:xfrm>
            <a:off x="6178550" y="4648200"/>
            <a:ext cx="1746250" cy="1381125"/>
            <a:chOff x="4382" y="3028"/>
            <a:chExt cx="1100" cy="928"/>
          </a:xfrm>
        </p:grpSpPr>
        <p:sp>
          <p:nvSpPr>
            <p:cNvPr id="16421" name="Rectangle 37"/>
            <p:cNvSpPr>
              <a:spLocks noChangeArrowheads="1"/>
            </p:cNvSpPr>
            <p:nvPr/>
          </p:nvSpPr>
          <p:spPr bwMode="auto">
            <a:xfrm>
              <a:off x="4384" y="3028"/>
              <a:ext cx="1096" cy="928"/>
            </a:xfrm>
            <a:prstGeom prst="rect">
              <a:avLst/>
            </a:prstGeom>
            <a:noFill/>
            <a:ln w="12700">
              <a:solidFill>
                <a:srgbClr val="000000"/>
              </a:solidFill>
              <a:miter lim="800000"/>
              <a:headEnd/>
              <a:tailEnd/>
            </a:ln>
            <a:effectLst/>
          </p:spPr>
          <p:txBody>
            <a:bodyPr wrap="none" anchor="ctr"/>
            <a:lstStyle/>
            <a:p>
              <a:endParaRPr lang="en-US"/>
            </a:p>
          </p:txBody>
        </p:sp>
        <p:sp>
          <p:nvSpPr>
            <p:cNvPr id="16422" name="Line 38"/>
            <p:cNvSpPr>
              <a:spLocks noChangeShapeType="1"/>
            </p:cNvSpPr>
            <p:nvPr/>
          </p:nvSpPr>
          <p:spPr bwMode="auto">
            <a:xfrm>
              <a:off x="4734" y="3028"/>
              <a:ext cx="0" cy="928"/>
            </a:xfrm>
            <a:prstGeom prst="line">
              <a:avLst/>
            </a:prstGeom>
            <a:noFill/>
            <a:ln w="12700">
              <a:solidFill>
                <a:srgbClr val="000000"/>
              </a:solidFill>
              <a:round/>
              <a:headEnd/>
              <a:tailEnd/>
            </a:ln>
            <a:effectLst/>
          </p:spPr>
          <p:txBody>
            <a:bodyPr wrap="none" anchor="ctr"/>
            <a:lstStyle/>
            <a:p>
              <a:endParaRPr lang="en-US"/>
            </a:p>
          </p:txBody>
        </p:sp>
        <p:sp>
          <p:nvSpPr>
            <p:cNvPr id="16423" name="Line 39"/>
            <p:cNvSpPr>
              <a:spLocks noChangeShapeType="1"/>
            </p:cNvSpPr>
            <p:nvPr/>
          </p:nvSpPr>
          <p:spPr bwMode="auto">
            <a:xfrm>
              <a:off x="5112" y="3028"/>
              <a:ext cx="0" cy="928"/>
            </a:xfrm>
            <a:prstGeom prst="line">
              <a:avLst/>
            </a:prstGeom>
            <a:noFill/>
            <a:ln w="12700">
              <a:solidFill>
                <a:srgbClr val="000000"/>
              </a:solidFill>
              <a:round/>
              <a:headEnd/>
              <a:tailEnd/>
            </a:ln>
            <a:effectLst/>
          </p:spPr>
          <p:txBody>
            <a:bodyPr wrap="none" anchor="ctr"/>
            <a:lstStyle/>
            <a:p>
              <a:endParaRPr lang="en-US"/>
            </a:p>
          </p:txBody>
        </p:sp>
        <p:sp>
          <p:nvSpPr>
            <p:cNvPr id="16424" name="Line 40"/>
            <p:cNvSpPr>
              <a:spLocks noChangeShapeType="1"/>
            </p:cNvSpPr>
            <p:nvPr/>
          </p:nvSpPr>
          <p:spPr bwMode="auto">
            <a:xfrm flipH="1">
              <a:off x="4382" y="3336"/>
              <a:ext cx="1100" cy="0"/>
            </a:xfrm>
            <a:prstGeom prst="line">
              <a:avLst/>
            </a:prstGeom>
            <a:noFill/>
            <a:ln w="12700">
              <a:solidFill>
                <a:srgbClr val="000000"/>
              </a:solidFill>
              <a:round/>
              <a:headEnd/>
              <a:tailEnd/>
            </a:ln>
            <a:effectLst/>
          </p:spPr>
          <p:txBody>
            <a:bodyPr wrap="none" anchor="ctr"/>
            <a:lstStyle/>
            <a:p>
              <a:endParaRPr lang="en-US"/>
            </a:p>
          </p:txBody>
        </p:sp>
        <p:sp>
          <p:nvSpPr>
            <p:cNvPr id="16425" name="Line 41"/>
            <p:cNvSpPr>
              <a:spLocks noChangeShapeType="1"/>
            </p:cNvSpPr>
            <p:nvPr/>
          </p:nvSpPr>
          <p:spPr bwMode="auto">
            <a:xfrm flipH="1">
              <a:off x="4382" y="3633"/>
              <a:ext cx="1100" cy="0"/>
            </a:xfrm>
            <a:prstGeom prst="line">
              <a:avLst/>
            </a:prstGeom>
            <a:noFill/>
            <a:ln w="12700">
              <a:solidFill>
                <a:srgbClr val="000000"/>
              </a:solidFill>
              <a:round/>
              <a:headEnd/>
              <a:tailEnd/>
            </a:ln>
            <a:effectLst/>
          </p:spPr>
          <p:txBody>
            <a:bodyPr wrap="none" anchor="ctr"/>
            <a:lstStyle/>
            <a:p>
              <a:endParaRPr lang="en-US"/>
            </a:p>
          </p:txBody>
        </p:sp>
      </p:grpSp>
      <p:sp>
        <p:nvSpPr>
          <p:cNvPr id="16426" name="Rectangle 42"/>
          <p:cNvSpPr>
            <a:spLocks noChangeArrowheads="1"/>
          </p:cNvSpPr>
          <p:nvPr/>
        </p:nvSpPr>
        <p:spPr bwMode="auto">
          <a:xfrm>
            <a:off x="4343400" y="5562600"/>
            <a:ext cx="373063" cy="460375"/>
          </a:xfrm>
          <a:prstGeom prst="rect">
            <a:avLst/>
          </a:prstGeom>
          <a:solidFill>
            <a:srgbClr val="618FFD"/>
          </a:solidFill>
          <a:ln w="12700">
            <a:solidFill>
              <a:srgbClr val="000000"/>
            </a:solidFill>
            <a:miter lim="800000"/>
            <a:headEnd/>
            <a:tailEnd/>
          </a:ln>
          <a:effectLst/>
        </p:spPr>
        <p:txBody>
          <a:bodyPr wrap="none" anchor="ctr"/>
          <a:lstStyle/>
          <a:p>
            <a:endParaRPr lang="en-US"/>
          </a:p>
        </p:txBody>
      </p:sp>
      <p:sp>
        <p:nvSpPr>
          <p:cNvPr id="16427" name="Rectangle 43"/>
          <p:cNvSpPr>
            <a:spLocks noChangeArrowheads="1"/>
          </p:cNvSpPr>
          <p:nvPr/>
        </p:nvSpPr>
        <p:spPr bwMode="auto">
          <a:xfrm>
            <a:off x="4724400" y="5562600"/>
            <a:ext cx="609600" cy="457200"/>
          </a:xfrm>
          <a:prstGeom prst="rect">
            <a:avLst/>
          </a:prstGeom>
          <a:solidFill>
            <a:srgbClr val="618FFD"/>
          </a:solidFill>
          <a:ln w="12700">
            <a:solidFill>
              <a:srgbClr val="000000"/>
            </a:solidFill>
            <a:miter lim="800000"/>
            <a:headEnd/>
            <a:tailEnd/>
          </a:ln>
          <a:effectLst/>
        </p:spPr>
        <p:txBody>
          <a:bodyPr wrap="none" anchor="ctr"/>
          <a:lstStyle/>
          <a:p>
            <a:endParaRPr lang="en-US"/>
          </a:p>
        </p:txBody>
      </p:sp>
      <p:sp>
        <p:nvSpPr>
          <p:cNvPr id="16428" name="Rectangle 44"/>
          <p:cNvSpPr>
            <a:spLocks noChangeArrowheads="1"/>
          </p:cNvSpPr>
          <p:nvPr/>
        </p:nvSpPr>
        <p:spPr bwMode="auto">
          <a:xfrm>
            <a:off x="4908550" y="5105400"/>
            <a:ext cx="425450" cy="457200"/>
          </a:xfrm>
          <a:prstGeom prst="rect">
            <a:avLst/>
          </a:prstGeom>
          <a:solidFill>
            <a:srgbClr val="618FFD"/>
          </a:solidFill>
          <a:ln w="12700">
            <a:solidFill>
              <a:srgbClr val="000000"/>
            </a:solidFill>
            <a:miter lim="800000"/>
            <a:headEnd/>
            <a:tailEnd/>
          </a:ln>
          <a:effectLst/>
        </p:spPr>
        <p:txBody>
          <a:bodyPr wrap="none" anchor="ctr"/>
          <a:lstStyle/>
          <a:p>
            <a:endParaRPr lang="en-US"/>
          </a:p>
        </p:txBody>
      </p:sp>
      <p:sp>
        <p:nvSpPr>
          <p:cNvPr id="16429" name="Rectangle 45"/>
          <p:cNvSpPr>
            <a:spLocks noChangeArrowheads="1"/>
          </p:cNvSpPr>
          <p:nvPr/>
        </p:nvSpPr>
        <p:spPr bwMode="auto">
          <a:xfrm>
            <a:off x="4572000" y="5105400"/>
            <a:ext cx="152400" cy="457200"/>
          </a:xfrm>
          <a:prstGeom prst="rect">
            <a:avLst/>
          </a:prstGeom>
          <a:solidFill>
            <a:srgbClr val="618FFD"/>
          </a:solidFill>
          <a:ln w="12700">
            <a:solidFill>
              <a:srgbClr val="000000"/>
            </a:solidFill>
            <a:miter lim="800000"/>
            <a:headEnd/>
            <a:tailEnd/>
          </a:ln>
          <a:effectLst/>
        </p:spPr>
        <p:txBody>
          <a:bodyPr wrap="none" anchor="ctr"/>
          <a:lstStyle/>
          <a:p>
            <a:endParaRPr lang="en-US"/>
          </a:p>
        </p:txBody>
      </p:sp>
      <p:sp>
        <p:nvSpPr>
          <p:cNvPr id="16430" name="Rectangle 46"/>
          <p:cNvSpPr>
            <a:spLocks noChangeArrowheads="1"/>
          </p:cNvSpPr>
          <p:nvPr/>
        </p:nvSpPr>
        <p:spPr bwMode="auto">
          <a:xfrm>
            <a:off x="5222875" y="4648200"/>
            <a:ext cx="111125" cy="447675"/>
          </a:xfrm>
          <a:prstGeom prst="rect">
            <a:avLst/>
          </a:prstGeom>
          <a:solidFill>
            <a:srgbClr val="618FFD"/>
          </a:solidFill>
          <a:ln w="12700">
            <a:solidFill>
              <a:srgbClr val="000000"/>
            </a:solidFill>
            <a:miter lim="800000"/>
            <a:headEnd/>
            <a:tailEnd/>
          </a:ln>
          <a:effectLst/>
        </p:spPr>
        <p:txBody>
          <a:bodyPr wrap="none" anchor="ctr"/>
          <a:lstStyle/>
          <a:p>
            <a:endParaRPr lang="en-US"/>
          </a:p>
        </p:txBody>
      </p:sp>
      <p:sp>
        <p:nvSpPr>
          <p:cNvPr id="16431" name="Rectangle 47"/>
          <p:cNvSpPr>
            <a:spLocks noChangeArrowheads="1"/>
          </p:cNvSpPr>
          <p:nvPr/>
        </p:nvSpPr>
        <p:spPr bwMode="auto">
          <a:xfrm>
            <a:off x="7350125" y="5257800"/>
            <a:ext cx="574675" cy="300038"/>
          </a:xfrm>
          <a:prstGeom prst="rect">
            <a:avLst/>
          </a:prstGeom>
          <a:solidFill>
            <a:srgbClr val="618FFD"/>
          </a:solidFill>
          <a:ln w="12700">
            <a:solidFill>
              <a:srgbClr val="000000"/>
            </a:solidFill>
            <a:miter lim="800000"/>
            <a:headEnd/>
            <a:tailEnd/>
          </a:ln>
          <a:effectLst/>
        </p:spPr>
        <p:txBody>
          <a:bodyPr wrap="none" anchor="ctr"/>
          <a:lstStyle/>
          <a:p>
            <a:endParaRPr lang="en-US"/>
          </a:p>
        </p:txBody>
      </p:sp>
      <p:sp>
        <p:nvSpPr>
          <p:cNvPr id="16432" name="Rectangle 48"/>
          <p:cNvSpPr>
            <a:spLocks noChangeArrowheads="1"/>
          </p:cNvSpPr>
          <p:nvPr/>
        </p:nvSpPr>
        <p:spPr bwMode="auto">
          <a:xfrm>
            <a:off x="7350125" y="5562600"/>
            <a:ext cx="574675" cy="471488"/>
          </a:xfrm>
          <a:prstGeom prst="rect">
            <a:avLst/>
          </a:prstGeom>
          <a:solidFill>
            <a:srgbClr val="618FFD"/>
          </a:solidFill>
          <a:ln w="12700">
            <a:solidFill>
              <a:srgbClr val="000000"/>
            </a:solidFill>
            <a:miter lim="800000"/>
            <a:headEnd/>
            <a:tailEnd/>
          </a:ln>
          <a:effectLst/>
        </p:spPr>
        <p:txBody>
          <a:bodyPr wrap="none" anchor="ctr"/>
          <a:lstStyle/>
          <a:p>
            <a:endParaRPr lang="en-US"/>
          </a:p>
        </p:txBody>
      </p:sp>
      <p:sp>
        <p:nvSpPr>
          <p:cNvPr id="16433" name="Rectangle 49"/>
          <p:cNvSpPr>
            <a:spLocks noChangeArrowheads="1"/>
          </p:cNvSpPr>
          <p:nvPr/>
        </p:nvSpPr>
        <p:spPr bwMode="auto">
          <a:xfrm>
            <a:off x="6705600" y="5707063"/>
            <a:ext cx="609600" cy="312737"/>
          </a:xfrm>
          <a:prstGeom prst="rect">
            <a:avLst/>
          </a:prstGeom>
          <a:solidFill>
            <a:srgbClr val="618FFD"/>
          </a:solidFill>
          <a:ln w="12700">
            <a:solidFill>
              <a:srgbClr val="000000"/>
            </a:solidFill>
            <a:miter lim="800000"/>
            <a:headEnd/>
            <a:tailEnd/>
          </a:ln>
          <a:effectLst/>
        </p:spPr>
        <p:txBody>
          <a:bodyPr wrap="none" anchor="ctr"/>
          <a:lstStyle/>
          <a:p>
            <a:endParaRPr lang="en-US"/>
          </a:p>
        </p:txBody>
      </p:sp>
      <p:sp>
        <p:nvSpPr>
          <p:cNvPr id="16434" name="Rectangle 50"/>
          <p:cNvSpPr>
            <a:spLocks noChangeArrowheads="1"/>
          </p:cNvSpPr>
          <p:nvPr/>
        </p:nvSpPr>
        <p:spPr bwMode="auto">
          <a:xfrm>
            <a:off x="7346950" y="5029200"/>
            <a:ext cx="577850" cy="87313"/>
          </a:xfrm>
          <a:prstGeom prst="rect">
            <a:avLst/>
          </a:prstGeom>
          <a:solidFill>
            <a:srgbClr val="618FFD"/>
          </a:solidFill>
          <a:ln w="12700">
            <a:solidFill>
              <a:srgbClr val="000000"/>
            </a:solidFill>
            <a:miter lim="800000"/>
            <a:headEnd/>
            <a:tailEnd/>
          </a:ln>
          <a:effectLst/>
        </p:spPr>
        <p:txBody>
          <a:bodyPr wrap="none" anchor="ctr"/>
          <a:lstStyle/>
          <a:p>
            <a:endParaRPr lang="en-US"/>
          </a:p>
        </p:txBody>
      </p:sp>
      <p:sp>
        <p:nvSpPr>
          <p:cNvPr id="16435" name="Rectangle 51"/>
          <p:cNvSpPr>
            <a:spLocks noChangeArrowheads="1"/>
          </p:cNvSpPr>
          <p:nvPr/>
        </p:nvSpPr>
        <p:spPr bwMode="auto">
          <a:xfrm>
            <a:off x="6731000" y="5486400"/>
            <a:ext cx="584200" cy="49213"/>
          </a:xfrm>
          <a:prstGeom prst="rect">
            <a:avLst/>
          </a:prstGeom>
          <a:solidFill>
            <a:srgbClr val="618FFD"/>
          </a:solidFill>
          <a:ln w="12700">
            <a:solidFill>
              <a:srgbClr val="000000"/>
            </a:solidFill>
            <a:miter lim="800000"/>
            <a:headEnd/>
            <a:tailEnd/>
          </a:ln>
          <a:effectLst/>
        </p:spPr>
        <p:txBody>
          <a:bodyPr wrap="none" anchor="ctr"/>
          <a:lstStyle/>
          <a:p>
            <a:endParaRPr lang="en-US"/>
          </a:p>
        </p:txBody>
      </p:sp>
    </p:spTree>
  </p:cSld>
  <p:clrMapOvr>
    <a:masterClrMapping/>
  </p:clrMapOvr>
  <p:transition spd="slow">
    <p:zoom/>
  </p:transition>
  <p:timing>
    <p:tnLst>
      <p:par>
        <p:cTn id="1" dur="indefinite" restart="never" nodeType="tmRoot"/>
      </p:par>
    </p:tnLst>
  </p:timing>
</p:sld>
</file>

<file path=ppt/theme/theme1.xml><?xml version="1.0" encoding="utf-8"?>
<a:theme xmlns:a="http://schemas.openxmlformats.org/drawingml/2006/main" name="Ripple">
  <a:themeElements>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35181</TotalTime>
  <Words>2873</Words>
  <Application>Microsoft Office PowerPoint</Application>
  <PresentationFormat>On-screen Show (4:3)</PresentationFormat>
  <Paragraphs>339</Paragraphs>
  <Slides>54</Slides>
  <Notes>18</Notes>
  <HiddenSlides>0</HiddenSlides>
  <MMClips>6</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1</vt:i4>
      </vt:variant>
      <vt:variant>
        <vt:lpstr>Slide Titles</vt:lpstr>
      </vt:variant>
      <vt:variant>
        <vt:i4>54</vt:i4>
      </vt:variant>
    </vt:vector>
  </HeadingPairs>
  <TitlesOfParts>
    <vt:vector size="66" baseType="lpstr">
      <vt:lpstr>Arial</vt:lpstr>
      <vt:lpstr>Arial Narrow</vt:lpstr>
      <vt:lpstr>Calibri</vt:lpstr>
      <vt:lpstr>Mathematica1</vt:lpstr>
      <vt:lpstr>Symbol</vt:lpstr>
      <vt:lpstr>Tahoma</vt:lpstr>
      <vt:lpstr>Times New Roman</vt:lpstr>
      <vt:lpstr>Wingdings</vt:lpstr>
      <vt:lpstr>Ripple</vt:lpstr>
      <vt:lpstr>Office Theme</vt:lpstr>
      <vt:lpstr>2_Office Theme</vt:lpstr>
      <vt:lpstr>Equation</vt:lpstr>
      <vt:lpstr>PowerPoint Presentation</vt:lpstr>
      <vt:lpstr>IMPACT OF LIQUID DROP ON LIQUID AND SOLID</vt:lpstr>
      <vt:lpstr>Phenomena of liquid drop impact on liquid </vt:lpstr>
      <vt:lpstr>Impact of drop on liquid </vt:lpstr>
      <vt:lpstr>CLSVOF method  (Computational domain)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Coalescence cascade</vt:lpstr>
      <vt:lpstr>Large drops cause complete coalescence</vt:lpstr>
      <vt:lpstr>Different regimes</vt:lpstr>
      <vt:lpstr>Criteria for  partial coalescence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BUBBLE ENTRAPMENT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iitk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blasius</dc:creator>
  <cp:lastModifiedBy>Director IITG</cp:lastModifiedBy>
  <cp:revision>993</cp:revision>
  <dcterms:created xsi:type="dcterms:W3CDTF">1998-11-27T08:08:54Z</dcterms:created>
  <dcterms:modified xsi:type="dcterms:W3CDTF">2018-10-30T20:24:50Z</dcterms:modified>
</cp:coreProperties>
</file>