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7" r:id="rId2"/>
    <p:sldId id="263" r:id="rId3"/>
    <p:sldId id="264" r:id="rId4"/>
    <p:sldId id="268" r:id="rId5"/>
    <p:sldId id="257" r:id="rId6"/>
    <p:sldId id="262" r:id="rId7"/>
    <p:sldId id="258" r:id="rId8"/>
    <p:sldId id="259" r:id="rId9"/>
    <p:sldId id="260" r:id="rId10"/>
    <p:sldId id="261" r:id="rId11"/>
    <p:sldId id="269" r:id="rId12"/>
    <p:sldId id="270" r:id="rId13"/>
    <p:sldId id="271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F6D"/>
    <a:srgbClr val="0000FF"/>
    <a:srgbClr val="00FFFF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37" autoAdjust="0"/>
    <p:restoredTop sz="94660"/>
  </p:normalViewPr>
  <p:slideViewPr>
    <p:cSldViewPr>
      <p:cViewPr varScale="1">
        <p:scale>
          <a:sx n="84" d="100"/>
          <a:sy n="84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E3016-8AEB-4B1F-8195-28D8E3E04F6C}" type="datetimeFigureOut">
              <a:rPr lang="fr-FR" smtClean="0"/>
              <a:t>23/11/2014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525D-3AC9-4975-B0F8-1741DE629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2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FED2CE98-87F3-43A6-A7FC-F24763BAE56C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0A19C4D-B28F-4A39-8344-824A2490C31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77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5837F-0F13-4441-B0F2-15F154A1C56C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44A-4405-4DBF-AB98-4767B107166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08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FA7B9-30C4-4973-8DD4-2082BAA84F1A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60909-8FE4-4DD7-A19C-606FCE3FE84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975A780-16EB-479A-A119-921ED93E06FE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79ED48C2-E3D4-4A88-8319-4B617D541203}" type="datetimeFigureOut">
              <a:rPr lang="fr-FR" smtClean="0">
                <a:solidFill>
                  <a:srgbClr val="FFF39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FFF39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95583DA5-3D84-4871-B752-7ED1D270C42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150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3D708-0AF6-45CF-9C3A-3157B2B4AECC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C9D36-E676-4094-BF49-BA798FF49CA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137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E8BF2-6699-4D74-97CD-59F7CAE42BFC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0CB9-4C53-43B9-A689-93511E8C545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69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388601B-3F51-4C09-9F72-F09D2F703FD9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47E0C88-1CE1-477A-A05B-B069D119049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D116-5012-4EC9-B093-297A483BD1FE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8ABF-EE0A-4375-B327-2709B30325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23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BAF7EAA-8767-42B7-A68D-A66C7CBC0B1B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CF87EE7-10D7-4BCE-B722-A1E37101757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3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045CAA5-F3C5-4A51-9C92-BC26115D47E9}" type="datetimeFigureOut">
              <a:rPr lang="fr-FR" smtClean="0">
                <a:solidFill>
                  <a:srgbClr val="575F6D"/>
                </a:solidFill>
              </a:rPr>
              <a:pPr>
                <a:defRPr/>
              </a:pPr>
              <a:t>23/11/2014</a:t>
            </a:fld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8162ADB-06D7-4D6A-8076-CC25A3923EE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FR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7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1055A-C0AD-42FA-8345-18F7C108FC10}" type="datetimeFigureOut">
              <a:rPr lang="fr-FR" smtClean="0">
                <a:solidFill>
                  <a:srgbClr val="575F6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23/11/2014</a:t>
            </a:fld>
            <a:endParaRPr lang="fr-FR" dirty="0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47679-C315-4FF8-B6E5-B731A249787E}" type="slidenum">
              <a:rPr lang="fr-F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3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mmea.ed.univ-poitiers.fr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edimep2.grenoble-inp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univ-paris-est.fr/fr/-ecole-doctorale-sciences-ingenierie-et-environnement-sie-ed-531-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rs.fr/derci/spip.php?article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oc-spi.fr/m-169-offres-de-theses-actus-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iweb.dgri.education.fr/annuai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oc-spi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oc-spi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mega.universite-lyon.fr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ed-spim.univ-fcomt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u-bordeaux1.fr/edsp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391.upmc.fr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ed353.univ-mrs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emma.uhp-nancy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e.fr/ed-aa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paris.ensam.fr/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ec-nantes.fr/version-francaise/recherche/ecole-doctorale-spig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REDOC SPI </a:t>
            </a:r>
            <a:r>
              <a:rPr lang="fr-FR" dirty="0" err="1" smtClean="0"/>
              <a:t>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(REDOC SPI : Network of doctoral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Schools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in « spi ») 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Mission Grèce</a:t>
            </a:r>
          </a:p>
          <a:p>
            <a:r>
              <a:rPr lang="fr-FR" dirty="0" smtClean="0"/>
              <a:t>22-29 novembre 2014</a:t>
            </a:r>
          </a:p>
          <a:p>
            <a:pPr algn="r"/>
            <a:r>
              <a:rPr lang="fr-FR" dirty="0" smtClean="0"/>
              <a:t>H. ROMAT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204" y="1628800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510 </a:t>
            </a:r>
            <a:r>
              <a:rPr lang="fr-FR" b="1" dirty="0">
                <a:solidFill>
                  <a:srgbClr val="0000FF"/>
                </a:solidFill>
              </a:rPr>
              <a:t>INP Grenoble,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J Fourier </a:t>
            </a:r>
            <a:r>
              <a:rPr lang="fr-FR" b="1" dirty="0" smtClean="0">
                <a:solidFill>
                  <a:srgbClr val="0000FF"/>
                </a:solidFill>
              </a:rPr>
              <a:t>(I-MEP2):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2"/>
              </a:rPr>
              <a:t>://edimep2.grenoble-inp.fr</a:t>
            </a:r>
            <a:r>
              <a:rPr lang="fr-FR" b="1" dirty="0" smtClean="0">
                <a:solidFill>
                  <a:srgbClr val="0000FF"/>
                </a:solidFill>
                <a:hlinkClick r:id="rId2"/>
              </a:rPr>
              <a:t>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>
                <a:solidFill>
                  <a:srgbClr val="0000FF"/>
                </a:solidFill>
              </a:rPr>
              <a:t>N° </a:t>
            </a:r>
            <a:r>
              <a:rPr lang="fr-FR" b="1" dirty="0" smtClean="0">
                <a:solidFill>
                  <a:srgbClr val="0000FF"/>
                </a:solidFill>
              </a:rPr>
              <a:t>522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r>
              <a:rPr lang="fr-FR" b="1" dirty="0" smtClean="0">
                <a:solidFill>
                  <a:srgbClr val="0000FF"/>
                </a:solidFill>
              </a:rPr>
              <a:t>Poitiers </a:t>
            </a:r>
            <a:r>
              <a:rPr lang="fr-FR" b="1" dirty="0" smtClean="0">
                <a:solidFill>
                  <a:srgbClr val="0000FF"/>
                </a:solidFill>
              </a:rPr>
              <a:t>(SI-MMEA):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3"/>
              </a:rPr>
              <a:t>://simmea.ed.univ-poitiers.fr</a:t>
            </a:r>
            <a:r>
              <a:rPr lang="fr-FR" b="1" dirty="0" smtClean="0">
                <a:solidFill>
                  <a:srgbClr val="0000FF"/>
                </a:solidFill>
                <a:hlinkClick r:id="rId3"/>
              </a:rPr>
              <a:t>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>
                <a:solidFill>
                  <a:srgbClr val="0000FF"/>
                </a:solidFill>
              </a:rPr>
              <a:t>N° </a:t>
            </a:r>
            <a:r>
              <a:rPr lang="fr-FR" b="1" dirty="0" smtClean="0">
                <a:solidFill>
                  <a:srgbClr val="0000FF"/>
                </a:solidFill>
              </a:rPr>
              <a:t>531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Paris Est </a:t>
            </a:r>
            <a:r>
              <a:rPr lang="fr-FR" b="1" dirty="0" smtClean="0">
                <a:solidFill>
                  <a:srgbClr val="0000FF"/>
                </a:solidFill>
              </a:rPr>
              <a:t>(SIE):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4"/>
              </a:rPr>
              <a:t>http://www.univ-paris-est.fr/fr/-ecole-doctorale-sciences-ingenierie-et-environnement-sie-ed-531-/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8903" y="327018"/>
            <a:ext cx="7467600" cy="1143000"/>
          </a:xfrm>
        </p:spPr>
        <p:txBody>
          <a:bodyPr/>
          <a:lstStyle/>
          <a:p>
            <a:r>
              <a:rPr lang="fr-FR" dirty="0" smtClean="0">
                <a:solidFill>
                  <a:srgbClr val="575F6D"/>
                </a:solidFill>
              </a:rPr>
              <a:t>REDOC SPI NETWORK</a:t>
            </a: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026" name="Picture 2" descr="http://www.redoc-spi.fr/fichiers_site/a3090red/produits/ed52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24944"/>
            <a:ext cx="2061451" cy="1078997"/>
          </a:xfrm>
          <a:prstGeom prst="rect">
            <a:avLst/>
          </a:prstGeom>
          <a:noFill/>
        </p:spPr>
      </p:pic>
      <p:pic>
        <p:nvPicPr>
          <p:cNvPr id="1028" name="Picture 4" descr="http://www.redoc-spi.fr/fichiers_site/a3090red/produits/ed51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5347" y="1556792"/>
            <a:ext cx="1872208" cy="1021204"/>
          </a:xfrm>
          <a:prstGeom prst="rect">
            <a:avLst/>
          </a:prstGeom>
          <a:noFill/>
        </p:spPr>
      </p:pic>
      <p:pic>
        <p:nvPicPr>
          <p:cNvPr id="10" name="Picture 4" descr="http://www.redoc-spi.fr/fichiers_site/a3090red/produits/ed53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653136"/>
            <a:ext cx="2952328" cy="577070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43608" y="2492896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473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235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043608" y="4077072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266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170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043608" y="5805264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296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174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Greek collaborations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redoc</a:t>
            </a:r>
            <a:r>
              <a:rPr lang="fr-FR" dirty="0" smtClean="0"/>
              <a:t> spi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>
                <a:solidFill>
                  <a:srgbClr val="0000FF"/>
                </a:solidFill>
              </a:rPr>
              <a:t>University</a:t>
            </a:r>
            <a:r>
              <a:rPr lang="fr-FR" dirty="0">
                <a:solidFill>
                  <a:srgbClr val="0000FF"/>
                </a:solidFill>
              </a:rPr>
              <a:t> of </a:t>
            </a:r>
            <a:r>
              <a:rPr lang="fr-FR" dirty="0" err="1" smtClean="0">
                <a:solidFill>
                  <a:srgbClr val="0000FF"/>
                </a:solidFill>
              </a:rPr>
              <a:t>Athens</a:t>
            </a:r>
            <a:r>
              <a:rPr lang="fr-FR" dirty="0" smtClean="0">
                <a:solidFill>
                  <a:srgbClr val="0000FF"/>
                </a:solidFill>
              </a:rPr>
              <a:t> (</a:t>
            </a:r>
            <a:r>
              <a:rPr lang="en-US" dirty="0" err="1">
                <a:solidFill>
                  <a:srgbClr val="0000FF"/>
                </a:solidFill>
              </a:rPr>
              <a:t>Departement</a:t>
            </a:r>
            <a:r>
              <a:rPr lang="en-US" dirty="0">
                <a:solidFill>
                  <a:srgbClr val="0000FF"/>
                </a:solidFill>
              </a:rPr>
              <a:t> of Solid state </a:t>
            </a:r>
            <a:r>
              <a:rPr lang="en-US" dirty="0" smtClean="0">
                <a:solidFill>
                  <a:srgbClr val="0000FF"/>
                </a:solidFill>
              </a:rPr>
              <a:t>physics) </a:t>
            </a:r>
            <a:r>
              <a:rPr lang="fr-FR" dirty="0" smtClean="0"/>
              <a:t>and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FEMTO-ST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Institute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(SPIM) </a:t>
            </a:r>
          </a:p>
          <a:p>
            <a:pPr algn="just"/>
            <a:r>
              <a:rPr lang="fr-FR" dirty="0" smtClean="0">
                <a:solidFill>
                  <a:srgbClr val="0000FF"/>
                </a:solidFill>
              </a:rPr>
              <a:t>NCRS (</a:t>
            </a:r>
            <a:r>
              <a:rPr lang="en-US" dirty="0" smtClean="0">
                <a:solidFill>
                  <a:srgbClr val="0000FF"/>
                </a:solidFill>
              </a:rPr>
              <a:t>Institute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err="1">
                <a:solidFill>
                  <a:srgbClr val="0000FF"/>
                </a:solidFill>
              </a:rPr>
              <a:t>Nanoscience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</a:rPr>
              <a:t>Nanotechnology)</a:t>
            </a:r>
            <a:r>
              <a:rPr lang="en-US" dirty="0" smtClean="0"/>
              <a:t>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FEMTO-ST Institute (SPIM)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dirty="0" err="1" smtClean="0">
                <a:solidFill>
                  <a:srgbClr val="0000FF"/>
                </a:solidFill>
              </a:rPr>
              <a:t>Aristotle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Thessaloniki </a:t>
            </a:r>
            <a:r>
              <a:rPr lang="fr-FR" dirty="0" err="1">
                <a:solidFill>
                  <a:srgbClr val="0000FF"/>
                </a:solidFill>
              </a:rPr>
              <a:t>University</a:t>
            </a:r>
            <a:r>
              <a:rPr lang="fr-FR" dirty="0">
                <a:solidFill>
                  <a:srgbClr val="0000FF"/>
                </a:solidFill>
              </a:rPr>
              <a:t> (</a:t>
            </a:r>
            <a:r>
              <a:rPr lang="fr-FR" dirty="0" err="1">
                <a:solidFill>
                  <a:srgbClr val="0000FF"/>
                </a:solidFill>
              </a:rPr>
              <a:t>Dpt</a:t>
            </a:r>
            <a:r>
              <a:rPr lang="fr-FR" dirty="0">
                <a:solidFill>
                  <a:srgbClr val="0000FF"/>
                </a:solidFill>
              </a:rPr>
              <a:t>. of </a:t>
            </a:r>
            <a:r>
              <a:rPr lang="fr-FR" dirty="0" err="1">
                <a:solidFill>
                  <a:srgbClr val="0000FF"/>
                </a:solidFill>
              </a:rPr>
              <a:t>Applied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Physics</a:t>
            </a:r>
            <a:r>
              <a:rPr lang="fr-FR" dirty="0" smtClean="0">
                <a:solidFill>
                  <a:srgbClr val="0000FF"/>
                </a:solidFill>
              </a:rPr>
              <a:t>)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P’ Institute (SIMMEA)</a:t>
            </a:r>
          </a:p>
          <a:p>
            <a:pPr algn="just"/>
            <a:r>
              <a:rPr lang="fr-FR" dirty="0" err="1">
                <a:solidFill>
                  <a:srgbClr val="0000FF"/>
                </a:solidFill>
              </a:rPr>
              <a:t>Aristotle</a:t>
            </a:r>
            <a:r>
              <a:rPr lang="fr-FR" dirty="0">
                <a:solidFill>
                  <a:srgbClr val="0000FF"/>
                </a:solidFill>
              </a:rPr>
              <a:t> Thessaloniki </a:t>
            </a:r>
            <a:r>
              <a:rPr lang="fr-FR" dirty="0" err="1">
                <a:solidFill>
                  <a:srgbClr val="0000FF"/>
                </a:solidFill>
              </a:rPr>
              <a:t>University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(PhD </a:t>
            </a:r>
            <a:r>
              <a:rPr lang="fr-FR" dirty="0" err="1" smtClean="0">
                <a:solidFill>
                  <a:srgbClr val="0000FF"/>
                </a:solidFill>
              </a:rPr>
              <a:t>student</a:t>
            </a:r>
            <a:r>
              <a:rPr lang="fr-FR" dirty="0" smtClean="0">
                <a:solidFill>
                  <a:srgbClr val="0000FF"/>
                </a:solidFill>
              </a:rPr>
              <a:t>)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ENSAM (SMI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rgbClr val="0000FF"/>
                </a:solidFill>
              </a:rPr>
              <a:t>Aristotle University of Thessaloniki (Laboratory of Mechanics of Materials)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Laboratoire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Navier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ENPC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(SIE)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dirty="0" err="1" smtClean="0">
                <a:solidFill>
                  <a:srgbClr val="0000FF"/>
                </a:solidFill>
              </a:rPr>
              <a:t>University</a:t>
            </a:r>
            <a:r>
              <a:rPr lang="fr-FR" dirty="0" smtClean="0">
                <a:solidFill>
                  <a:srgbClr val="0000FF"/>
                </a:solidFill>
              </a:rPr>
              <a:t> of Patras (EASN Network, </a:t>
            </a:r>
            <a:r>
              <a:rPr lang="fr-FR" dirty="0" err="1">
                <a:solidFill>
                  <a:srgbClr val="0000FF"/>
                </a:solidFill>
              </a:rPr>
              <a:t>L</a:t>
            </a:r>
            <a:r>
              <a:rPr lang="fr-FR" dirty="0" err="1" smtClean="0">
                <a:solidFill>
                  <a:srgbClr val="0000FF"/>
                </a:solidFill>
              </a:rPr>
              <a:t>aboratory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of </a:t>
            </a:r>
            <a:r>
              <a:rPr lang="fr-FR" dirty="0" err="1">
                <a:solidFill>
                  <a:srgbClr val="0000FF"/>
                </a:solidFill>
              </a:rPr>
              <a:t>Applied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Thermodynamics</a:t>
            </a:r>
            <a:r>
              <a:rPr lang="fr-FR" dirty="0" smtClean="0"/>
              <a:t>) and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P’ Institute (SIMMEA)</a:t>
            </a:r>
          </a:p>
          <a:p>
            <a:pPr algn="just"/>
            <a:r>
              <a:rPr lang="en-US" dirty="0">
                <a:solidFill>
                  <a:srgbClr val="0000FF"/>
                </a:solidFill>
              </a:rPr>
              <a:t>University of </a:t>
            </a:r>
            <a:r>
              <a:rPr lang="en-US" dirty="0" err="1">
                <a:solidFill>
                  <a:srgbClr val="0000FF"/>
                </a:solidFill>
              </a:rPr>
              <a:t>Patras</a:t>
            </a:r>
            <a:r>
              <a:rPr lang="en-US" dirty="0">
                <a:solidFill>
                  <a:srgbClr val="0000FF"/>
                </a:solidFill>
              </a:rPr>
              <a:t> (Department of Civil Engineering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Laboratoire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Navier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ENPC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(SIE) 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</a:rPr>
              <a:t>National </a:t>
            </a:r>
            <a:r>
              <a:rPr lang="en-US" dirty="0">
                <a:solidFill>
                  <a:srgbClr val="0000FF"/>
                </a:solidFill>
              </a:rPr>
              <a:t>Technical University of </a:t>
            </a:r>
            <a:r>
              <a:rPr lang="en-US" dirty="0" smtClean="0">
                <a:solidFill>
                  <a:srgbClr val="0000FF"/>
                </a:solidFill>
              </a:rPr>
              <a:t>Athens (Fluid Mechanic Laboratory) </a:t>
            </a:r>
            <a:r>
              <a:rPr lang="fr-FR" dirty="0"/>
              <a:t>and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P’ Institute (SIMMEA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en-US" dirty="0">
                <a:solidFill>
                  <a:srgbClr val="0000FF"/>
                </a:solidFill>
              </a:rPr>
              <a:t>National Technical University of Athens </a:t>
            </a:r>
            <a:r>
              <a:rPr lang="en-US" dirty="0" smtClean="0">
                <a:solidFill>
                  <a:srgbClr val="0000FF"/>
                </a:solidFill>
              </a:rPr>
              <a:t>(“Laboratory </a:t>
            </a:r>
            <a:r>
              <a:rPr lang="en-US" dirty="0">
                <a:solidFill>
                  <a:srgbClr val="0000FF"/>
                </a:solidFill>
              </a:rPr>
              <a:t>for Earthquake </a:t>
            </a:r>
            <a:r>
              <a:rPr lang="en-US" dirty="0" smtClean="0">
                <a:solidFill>
                  <a:srgbClr val="0000FF"/>
                </a:solidFill>
              </a:rPr>
              <a:t>Engineering”, “Geotechnical </a:t>
            </a:r>
            <a:r>
              <a:rPr lang="en-US" dirty="0">
                <a:solidFill>
                  <a:srgbClr val="0000FF"/>
                </a:solidFill>
              </a:rPr>
              <a:t>Earthquake Engineering, Soil </a:t>
            </a:r>
            <a:r>
              <a:rPr lang="en-US" dirty="0" smtClean="0">
                <a:solidFill>
                  <a:srgbClr val="0000FF"/>
                </a:solidFill>
              </a:rPr>
              <a:t>Mechanics”, “Generalized </a:t>
            </a:r>
            <a:r>
              <a:rPr lang="en-US" dirty="0">
                <a:solidFill>
                  <a:srgbClr val="0000FF"/>
                </a:solidFill>
              </a:rPr>
              <a:t>continua, </a:t>
            </a:r>
            <a:r>
              <a:rPr lang="en-US" dirty="0" smtClean="0">
                <a:solidFill>
                  <a:srgbClr val="0000FF"/>
                </a:solidFill>
              </a:rPr>
              <a:t>Mechanics”, “Soil </a:t>
            </a:r>
            <a:r>
              <a:rPr lang="en-US" dirty="0">
                <a:solidFill>
                  <a:srgbClr val="0000FF"/>
                </a:solidFill>
              </a:rPr>
              <a:t>Mechanics, </a:t>
            </a:r>
            <a:r>
              <a:rPr lang="en-US" dirty="0" smtClean="0">
                <a:solidFill>
                  <a:srgbClr val="0000FF"/>
                </a:solidFill>
              </a:rPr>
              <a:t>Plasticity”)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Laboratoire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Navier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ENPC (SIE)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0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for </a:t>
            </a:r>
            <a:r>
              <a:rPr lang="fr-FR" dirty="0" err="1" smtClean="0"/>
              <a:t>scientific</a:t>
            </a:r>
            <a:r>
              <a:rPr lang="fr-FR" dirty="0" smtClean="0"/>
              <a:t>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136904" cy="487375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CNRS TOOLS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://www.cnrs.fr/derci/spip.php?article3</a:t>
            </a:r>
            <a:endParaRPr lang="fr-FR" dirty="0"/>
          </a:p>
          <a:p>
            <a:pPr lvl="1"/>
            <a:r>
              <a:rPr lang="fr-FR" dirty="0">
                <a:solidFill>
                  <a:srgbClr val="0000FF"/>
                </a:solidFill>
              </a:rPr>
              <a:t>Projet échanges de chercheurs 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Projet PICS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Projet LIA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Projet GDRI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Projet UMI</a:t>
            </a: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Sandwich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Thesis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dirty="0" smtClean="0">
                <a:solidFill>
                  <a:srgbClr val="0000FF"/>
                </a:solidFill>
              </a:rPr>
              <a:t>Collaboration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two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laboraties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with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PhD </a:t>
            </a:r>
            <a:r>
              <a:rPr lang="fr-FR" dirty="0" err="1">
                <a:solidFill>
                  <a:srgbClr val="0000FF"/>
                </a:solidFill>
              </a:rPr>
              <a:t>students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working</a:t>
            </a:r>
            <a:r>
              <a:rPr lang="fr-FR" dirty="0" smtClean="0">
                <a:solidFill>
                  <a:srgbClr val="0000FF"/>
                </a:solidFill>
              </a:rPr>
              <a:t> on </a:t>
            </a:r>
            <a:r>
              <a:rPr lang="fr-FR" dirty="0" err="1" smtClean="0">
                <a:solidFill>
                  <a:srgbClr val="0000FF"/>
                </a:solidFill>
              </a:rPr>
              <a:t>common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subjects</a:t>
            </a:r>
            <a:r>
              <a:rPr lang="fr-FR" dirty="0" smtClean="0">
                <a:solidFill>
                  <a:srgbClr val="0000FF"/>
                </a:solidFill>
              </a:rPr>
              <a:t> of </a:t>
            </a:r>
            <a:r>
              <a:rPr lang="fr-FR" dirty="0" err="1" smtClean="0">
                <a:solidFill>
                  <a:srgbClr val="0000FF"/>
                </a:solidFill>
              </a:rPr>
              <a:t>interest</a:t>
            </a:r>
            <a:r>
              <a:rPr lang="fr-FR" dirty="0" smtClean="0">
                <a:solidFill>
                  <a:srgbClr val="0000FF"/>
                </a:solidFill>
              </a:rPr>
              <a:t>. The PhD </a:t>
            </a:r>
            <a:r>
              <a:rPr lang="fr-FR" dirty="0" err="1" smtClean="0">
                <a:solidFill>
                  <a:srgbClr val="0000FF"/>
                </a:solidFill>
              </a:rPr>
              <a:t>student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is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only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registered</a:t>
            </a:r>
            <a:r>
              <a:rPr lang="fr-FR" dirty="0" smtClean="0">
                <a:solidFill>
                  <a:srgbClr val="0000FF"/>
                </a:solidFill>
              </a:rPr>
              <a:t> in </a:t>
            </a:r>
            <a:r>
              <a:rPr lang="fr-FR" dirty="0" err="1" smtClean="0">
                <a:solidFill>
                  <a:srgbClr val="0000FF"/>
                </a:solidFill>
              </a:rPr>
              <a:t>its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proper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university</a:t>
            </a:r>
            <a:r>
              <a:rPr lang="fr-FR" dirty="0" smtClean="0">
                <a:solidFill>
                  <a:srgbClr val="0000FF"/>
                </a:solidFill>
              </a:rPr>
              <a:t> and </a:t>
            </a:r>
            <a:r>
              <a:rPr lang="fr-FR" dirty="0" err="1" smtClean="0">
                <a:solidFill>
                  <a:srgbClr val="0000FF"/>
                </a:solidFill>
              </a:rPr>
              <a:t>obtains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his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Doctorate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degree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from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it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Cotutelle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Thesis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dirty="0">
                <a:solidFill>
                  <a:srgbClr val="0000FF"/>
                </a:solidFill>
              </a:rPr>
              <a:t>Collaboration </a:t>
            </a:r>
            <a:r>
              <a:rPr lang="fr-FR" dirty="0" err="1">
                <a:solidFill>
                  <a:srgbClr val="0000FF"/>
                </a:solidFill>
              </a:rPr>
              <a:t>between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two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laboraties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with</a:t>
            </a:r>
            <a:r>
              <a:rPr lang="fr-FR" dirty="0">
                <a:solidFill>
                  <a:srgbClr val="0000FF"/>
                </a:solidFill>
              </a:rPr>
              <a:t> PhD </a:t>
            </a:r>
            <a:r>
              <a:rPr lang="fr-FR" dirty="0" err="1">
                <a:solidFill>
                  <a:srgbClr val="0000FF"/>
                </a:solidFill>
              </a:rPr>
              <a:t>students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working</a:t>
            </a:r>
            <a:r>
              <a:rPr lang="fr-FR" dirty="0">
                <a:solidFill>
                  <a:srgbClr val="0000FF"/>
                </a:solidFill>
              </a:rPr>
              <a:t> on </a:t>
            </a:r>
            <a:r>
              <a:rPr lang="fr-FR" dirty="0" err="1">
                <a:solidFill>
                  <a:srgbClr val="0000FF"/>
                </a:solidFill>
              </a:rPr>
              <a:t>common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subjects</a:t>
            </a:r>
            <a:r>
              <a:rPr lang="fr-FR" dirty="0">
                <a:solidFill>
                  <a:srgbClr val="0000FF"/>
                </a:solidFill>
              </a:rPr>
              <a:t> of </a:t>
            </a:r>
            <a:r>
              <a:rPr lang="fr-FR" dirty="0" err="1">
                <a:solidFill>
                  <a:srgbClr val="0000FF"/>
                </a:solidFill>
              </a:rPr>
              <a:t>interest</a:t>
            </a:r>
            <a:r>
              <a:rPr lang="fr-FR" dirty="0">
                <a:solidFill>
                  <a:srgbClr val="0000FF"/>
                </a:solidFill>
              </a:rPr>
              <a:t>. The PhD </a:t>
            </a:r>
            <a:r>
              <a:rPr lang="fr-FR" dirty="0" err="1">
                <a:solidFill>
                  <a:srgbClr val="0000FF"/>
                </a:solidFill>
              </a:rPr>
              <a:t>student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registered</a:t>
            </a:r>
            <a:r>
              <a:rPr lang="fr-FR" dirty="0">
                <a:solidFill>
                  <a:srgbClr val="0000FF"/>
                </a:solidFill>
              </a:rPr>
              <a:t> in </a:t>
            </a:r>
            <a:r>
              <a:rPr lang="fr-FR" dirty="0" err="1" smtClean="0">
                <a:solidFill>
                  <a:srgbClr val="0000FF"/>
                </a:solidFill>
              </a:rPr>
              <a:t>both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dirty="0" err="1" smtClean="0">
                <a:solidFill>
                  <a:srgbClr val="0000FF"/>
                </a:solidFill>
              </a:rPr>
              <a:t>universities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and </a:t>
            </a:r>
            <a:r>
              <a:rPr lang="fr-FR" dirty="0" err="1" smtClean="0">
                <a:solidFill>
                  <a:srgbClr val="0000FF"/>
                </a:solidFill>
              </a:rPr>
              <a:t>obtains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his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Doctorate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degree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from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both</a:t>
            </a:r>
            <a:r>
              <a:rPr lang="fr-FR" dirty="0" smtClean="0">
                <a:solidFill>
                  <a:srgbClr val="0000FF"/>
                </a:solidFill>
              </a:rPr>
              <a:t>. An agreement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both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universities</a:t>
            </a:r>
            <a:r>
              <a:rPr lang="fr-FR" dirty="0" smtClean="0">
                <a:solidFill>
                  <a:srgbClr val="0000FF"/>
                </a:solidFill>
              </a:rPr>
              <a:t> have to </a:t>
            </a:r>
            <a:r>
              <a:rPr lang="fr-FR" dirty="0" err="1" smtClean="0">
                <a:solidFill>
                  <a:srgbClr val="0000FF"/>
                </a:solidFill>
              </a:rPr>
              <a:t>be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signed</a:t>
            </a:r>
            <a:r>
              <a:rPr lang="fr-FR" dirty="0" smtClean="0">
                <a:solidFill>
                  <a:srgbClr val="0000FF"/>
                </a:solidFill>
              </a:rPr>
              <a:t>, the PhD </a:t>
            </a:r>
            <a:r>
              <a:rPr lang="fr-FR" dirty="0" err="1" smtClean="0">
                <a:solidFill>
                  <a:srgbClr val="0000FF"/>
                </a:solidFill>
              </a:rPr>
              <a:t>student</a:t>
            </a:r>
            <a:r>
              <a:rPr lang="fr-FR" dirty="0" smtClean="0">
                <a:solidFill>
                  <a:srgbClr val="0000FF"/>
                </a:solidFill>
              </a:rPr>
              <a:t> have to </a:t>
            </a:r>
            <a:r>
              <a:rPr lang="fr-FR" dirty="0" err="1" smtClean="0">
                <a:solidFill>
                  <a:srgbClr val="0000FF"/>
                </a:solidFill>
              </a:rPr>
              <a:t>spend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half</a:t>
            </a:r>
            <a:r>
              <a:rPr lang="fr-FR" dirty="0" smtClean="0">
                <a:solidFill>
                  <a:srgbClr val="0000FF"/>
                </a:solidFill>
              </a:rPr>
              <a:t> of </a:t>
            </a:r>
            <a:r>
              <a:rPr lang="fr-FR" dirty="0" err="1" smtClean="0">
                <a:solidFill>
                  <a:srgbClr val="0000FF"/>
                </a:solidFill>
              </a:rPr>
              <a:t>his</a:t>
            </a:r>
            <a:r>
              <a:rPr lang="fr-FR" dirty="0" smtClean="0">
                <a:solidFill>
                  <a:srgbClr val="0000FF"/>
                </a:solidFill>
              </a:rPr>
              <a:t> time in </a:t>
            </a:r>
            <a:r>
              <a:rPr lang="fr-FR" dirty="0" err="1" smtClean="0">
                <a:solidFill>
                  <a:srgbClr val="0000FF"/>
                </a:solidFill>
              </a:rPr>
              <a:t>each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laboratory</a:t>
            </a:r>
            <a:r>
              <a:rPr lang="fr-FR" dirty="0" smtClean="0">
                <a:solidFill>
                  <a:srgbClr val="0000FF"/>
                </a:solidFill>
              </a:rPr>
              <a:t>. </a:t>
            </a:r>
            <a:endParaRPr lang="fr-FR" dirty="0">
              <a:solidFill>
                <a:srgbClr val="0000FF"/>
              </a:solidFill>
            </a:endParaRP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66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money for a </a:t>
            </a:r>
            <a:r>
              <a:rPr lang="fr-FR" smtClean="0"/>
              <a:t>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the French Ministry (Doctoral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Contract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 information on REDOC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SPI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website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dirty="0">
                <a:hlinkClick r:id="rId2"/>
              </a:rPr>
              <a:t>http://www.redoc-spi.fr/m-169-offres-de-theses-actus-.</a:t>
            </a:r>
            <a:r>
              <a:rPr lang="fr-FR" dirty="0" smtClean="0">
                <a:hlinkClick r:id="rId2"/>
              </a:rPr>
              <a:t>html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and on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websites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of all the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Doctoral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Schools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5113" indent="0" algn="just">
              <a:buNone/>
            </a:pP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the Greek Ministry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French and Geek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industrial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companies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1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Doctoral </a:t>
            </a:r>
            <a:r>
              <a:rPr lang="fr-FR" dirty="0" err="1" smtClean="0"/>
              <a:t>Schools</a:t>
            </a:r>
            <a:r>
              <a:rPr lang="fr-FR" dirty="0" smtClean="0"/>
              <a:t> in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How to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all of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them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dirty="0" smtClean="0">
                <a:solidFill>
                  <a:srgbClr val="0000FF"/>
                </a:solidFill>
                <a:hlinkClick r:id="rId2"/>
              </a:rPr>
              <a:t>https://appliweb.dgri.education.fr/annuaire/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(DSPT)</a:t>
            </a:r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43608" y="2852936"/>
          <a:ext cx="6696744" cy="3779599"/>
        </p:xfrm>
        <a:graphic>
          <a:graphicData uri="http://schemas.openxmlformats.org/drawingml/2006/table">
            <a:tbl>
              <a:tblPr/>
              <a:tblGrid>
                <a:gridCol w="1339349"/>
                <a:gridCol w="5357395"/>
              </a:tblGrid>
              <a:tr h="2657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Libellé DSPT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039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1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Mathématiques et leurs interactions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2 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Physique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3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Sciences de la terre et de l'univers, espace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4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Chimie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5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Biologie, médecine, santé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latin typeface="Times New Roman"/>
                        </a:rPr>
                        <a:t>DSPT 6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Sciences humaines et humanités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DSPT 7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Sciences de la société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DSPT8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Sciences </a:t>
                      </a:r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Pour l’Ingénieur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latin typeface="Times New Roman"/>
                        </a:rPr>
                        <a:t>DSPT9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latin typeface="Times New Roman"/>
                        </a:rPr>
                        <a:t>Sciences et technologies de l'information et de la communication </a:t>
                      </a:r>
                      <a:r>
                        <a:rPr lang="fr-FR" sz="1800" b="1" i="0" u="none" strike="noStrike" dirty="0" smtClean="0">
                          <a:latin typeface="Times New Roman"/>
                        </a:rPr>
                        <a:t>(informatique incluse)</a:t>
                      </a:r>
                      <a:endParaRPr lang="fr-FR" sz="1800" b="1" i="0" u="none" strike="noStrike" dirty="0">
                        <a:latin typeface="Times New Roman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latin typeface="Times New Roman"/>
                        </a:rPr>
                        <a:t>DSPT 10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latin typeface="Times New Roman"/>
                        </a:rPr>
                        <a:t>Agronomie, productions animales et végétales, agroalimentaire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DSPT8 : the </a:t>
            </a:r>
            <a:r>
              <a:rPr lang="fr-FR" dirty="0" err="1" smtClean="0">
                <a:solidFill>
                  <a:srgbClr val="575F6D"/>
                </a:solidFill>
              </a:rPr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fied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« Sciences pour l’ingénieur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SPI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does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terms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395536" y="2204864"/>
          <a:ext cx="8064896" cy="4330714"/>
        </p:xfrm>
        <a:graphic>
          <a:graphicData uri="http://schemas.openxmlformats.org/drawingml/2006/table">
            <a:tbl>
              <a:tblPr/>
              <a:tblGrid>
                <a:gridCol w="343897"/>
                <a:gridCol w="434980"/>
                <a:gridCol w="3477934"/>
                <a:gridCol w="3808085"/>
              </a:tblGrid>
              <a:tr h="17206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DSPT8</a:t>
                      </a:r>
                    </a:p>
                  </a:txBody>
                  <a:tcPr marL="5774" marR="5774" marT="577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Sciences pour l'ingénieur</a:t>
                      </a:r>
                    </a:p>
                  </a:txBody>
                  <a:tcPr marL="5774" marR="5774" marT="57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fr-FR" sz="2000" b="1" i="0" u="none" strike="noStrike" dirty="0">
                          <a:solidFill>
                            <a:srgbClr val="FF3399"/>
                          </a:solidFill>
                          <a:latin typeface="Times New Roman"/>
                        </a:rPr>
                        <a:t>Mécanique des solides, des matériaux et des surfaces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FF3399"/>
                          </a:solidFill>
                          <a:latin typeface="Times New Roman"/>
                        </a:rPr>
                        <a:t>Mécanique des solides, des matériaux des structures et des surfaces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FF3399"/>
                          </a:solidFill>
                          <a:latin typeface="Times New Roman"/>
                        </a:rPr>
                        <a:t>Génie civil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FF3399"/>
                          </a:solidFill>
                          <a:latin typeface="Times New Roman"/>
                        </a:rPr>
                        <a:t>Génie mécanique, productique transport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fr-FR" sz="2000" b="1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Mécanique des fluides, </a:t>
                      </a:r>
                      <a:r>
                        <a:rPr lang="fr-FR" sz="2000" b="1" i="0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énergétique</a:t>
                      </a:r>
                      <a:r>
                        <a:rPr lang="fr-FR" sz="2000" b="1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, thermique, combustion, acoustique, </a:t>
                      </a:r>
                      <a:r>
                        <a:rPr lang="fr-FR" sz="2000" b="1" i="0" u="none" strike="noStrike" dirty="0" err="1">
                          <a:solidFill>
                            <a:srgbClr val="00B050"/>
                          </a:solidFill>
                          <a:latin typeface="Times New Roman"/>
                        </a:rPr>
                        <a:t>bio-mécanique</a:t>
                      </a:r>
                      <a:r>
                        <a:rPr lang="fr-FR" sz="2000" b="1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, </a:t>
                      </a:r>
                      <a:r>
                        <a:rPr lang="fr-FR" sz="2000" b="1" i="0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bio-ingénierie</a:t>
                      </a:r>
                      <a:endParaRPr lang="fr-FR" sz="20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Mécanique des milieux fluides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Energétique, thermique, combustion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Acoustique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err="1">
                          <a:solidFill>
                            <a:srgbClr val="00B050"/>
                          </a:solidFill>
                          <a:latin typeface="Times New Roman"/>
                        </a:rPr>
                        <a:t>Bio-mécanique</a:t>
                      </a:r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 et </a:t>
                      </a:r>
                      <a:r>
                        <a:rPr lang="fr-FR" sz="2000" b="0" i="0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bio-ingénierie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fr-FR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Génie des procédés, plasmas froid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Génie des procédés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Plasmas froids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fr-FR" sz="2000" b="1" i="0" u="none" strike="noStrike" dirty="0">
                          <a:solidFill>
                            <a:srgbClr val="009999"/>
                          </a:solidFill>
                          <a:latin typeface="Times New Roman"/>
                        </a:rPr>
                        <a:t>Génie électrique, </a:t>
                      </a:r>
                      <a:r>
                        <a:rPr lang="fr-FR" sz="2000" b="1" i="0" u="none" strike="noStrike" dirty="0" smtClean="0">
                          <a:solidFill>
                            <a:srgbClr val="009999"/>
                          </a:solidFill>
                          <a:latin typeface="Times New Roman"/>
                        </a:rPr>
                        <a:t>électronique </a:t>
                      </a:r>
                      <a:r>
                        <a:rPr lang="fr-FR" sz="2000" b="1" i="0" u="none" strike="noStrike" dirty="0">
                          <a:solidFill>
                            <a:srgbClr val="009999"/>
                          </a:solidFill>
                          <a:latin typeface="Times New Roman"/>
                        </a:rPr>
                        <a:t>de puissance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9999"/>
                          </a:solidFill>
                          <a:latin typeface="Times New Roman"/>
                        </a:rPr>
                        <a:t>Génie électrique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9999"/>
                          </a:solidFill>
                          <a:latin typeface="Times New Roman"/>
                        </a:rPr>
                        <a:t>Electronique de puissance</a:t>
                      </a:r>
                    </a:p>
                  </a:txBody>
                  <a:tcPr marL="5774" marR="5774" marT="5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575F6D"/>
                </a:solidFill>
              </a:rPr>
              <a:t>REDOC SPI</a:t>
            </a: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pPr algn="just"/>
            <a:r>
              <a:rPr lang="fr-FR" b="1" dirty="0">
                <a:solidFill>
                  <a:srgbClr val="575F6D"/>
                </a:solidFill>
              </a:rPr>
              <a:t>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éseau d’</a:t>
            </a:r>
            <a:r>
              <a:rPr lang="fr-FR" b="1" dirty="0" smtClean="0">
                <a:solidFill>
                  <a:srgbClr val="575F6D"/>
                </a:solidFill>
              </a:rPr>
              <a:t>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coles </a:t>
            </a:r>
            <a:r>
              <a:rPr lang="fr-FR" b="1" dirty="0" err="1" smtClean="0">
                <a:solidFill>
                  <a:srgbClr val="575F6D"/>
                </a:solidFill>
              </a:rPr>
              <a:t>DOC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torales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fr-FR" b="1" dirty="0" smtClean="0">
                <a:solidFill>
                  <a:srgbClr val="575F6D"/>
                </a:solidFill>
              </a:rPr>
              <a:t>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ciences </a:t>
            </a:r>
            <a:r>
              <a:rPr lang="fr-FR" b="1" dirty="0" smtClean="0">
                <a:solidFill>
                  <a:srgbClr val="575F6D"/>
                </a:solidFill>
              </a:rPr>
              <a:t>P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our l’</a:t>
            </a:r>
            <a:r>
              <a:rPr lang="fr-FR" b="1" dirty="0" smtClean="0">
                <a:solidFill>
                  <a:srgbClr val="575F6D"/>
                </a:solidFill>
              </a:rPr>
              <a:t>I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ngénieur (network of doctoral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schools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in « SPI ») </a:t>
            </a:r>
            <a:r>
              <a:rPr lang="fr-FR" dirty="0" smtClean="0">
                <a:hlinkClick r:id="rId2"/>
              </a:rPr>
              <a:t>http://www.redoc-spi.fr/</a:t>
            </a:r>
            <a:endParaRPr lang="fr-FR" dirty="0" smtClean="0"/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Network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composed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12 Doctoral </a:t>
            </a:r>
            <a:r>
              <a:rPr lang="fr-FR" dirty="0" err="1" smtClean="0">
                <a:solidFill>
                  <a:srgbClr val="0000FF"/>
                </a:solidFill>
              </a:rPr>
              <a:t>schools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38 </a:t>
            </a:r>
            <a:r>
              <a:rPr lang="fr-FR" dirty="0" err="1" smtClean="0">
                <a:solidFill>
                  <a:srgbClr val="0000FF"/>
                </a:solidFill>
              </a:rPr>
              <a:t>Higher</a:t>
            </a:r>
            <a:r>
              <a:rPr lang="fr-FR" dirty="0" smtClean="0">
                <a:solidFill>
                  <a:srgbClr val="0000FF"/>
                </a:solidFill>
              </a:rPr>
              <a:t> Education Institutions (HEI)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134+111 </a:t>
            </a:r>
            <a:r>
              <a:rPr lang="fr-FR" dirty="0" err="1" smtClean="0">
                <a:solidFill>
                  <a:srgbClr val="0000FF"/>
                </a:solidFill>
              </a:rPr>
              <a:t>Laboratories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More </a:t>
            </a:r>
            <a:r>
              <a:rPr lang="fr-FR" dirty="0" err="1" smtClean="0">
                <a:solidFill>
                  <a:srgbClr val="0000FF"/>
                </a:solidFill>
              </a:rPr>
              <a:t>than</a:t>
            </a:r>
            <a:r>
              <a:rPr lang="fr-FR" dirty="0" smtClean="0">
                <a:solidFill>
                  <a:srgbClr val="0000FF"/>
                </a:solidFill>
              </a:rPr>
              <a:t> 2500 PhD </a:t>
            </a:r>
            <a:r>
              <a:rPr lang="fr-FR" dirty="0" err="1">
                <a:solidFill>
                  <a:srgbClr val="0000FF"/>
                </a:solidFill>
              </a:rPr>
              <a:t>s</a:t>
            </a:r>
            <a:r>
              <a:rPr lang="fr-FR" dirty="0" err="1" smtClean="0">
                <a:solidFill>
                  <a:srgbClr val="0000FF"/>
                </a:solidFill>
              </a:rPr>
              <a:t>tudents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More </a:t>
            </a:r>
            <a:r>
              <a:rPr lang="fr-FR" dirty="0" err="1" smtClean="0">
                <a:solidFill>
                  <a:srgbClr val="0000FF"/>
                </a:solidFill>
              </a:rPr>
              <a:t>than</a:t>
            </a:r>
            <a:r>
              <a:rPr lang="fr-FR" dirty="0" smtClean="0">
                <a:solidFill>
                  <a:srgbClr val="0000FF"/>
                </a:solidFill>
              </a:rPr>
              <a:t> 2000 </a:t>
            </a:r>
            <a:r>
              <a:rPr lang="fr-FR" dirty="0" err="1" smtClean="0">
                <a:solidFill>
                  <a:srgbClr val="0000FF"/>
                </a:solidFill>
              </a:rPr>
              <a:t>directors</a:t>
            </a:r>
            <a:r>
              <a:rPr lang="fr-FR" dirty="0" smtClean="0">
                <a:solidFill>
                  <a:srgbClr val="0000FF"/>
                </a:solidFill>
              </a:rPr>
              <a:t> of </a:t>
            </a:r>
            <a:r>
              <a:rPr lang="fr-FR" dirty="0" err="1" smtClean="0">
                <a:solidFill>
                  <a:srgbClr val="0000FF"/>
                </a:solidFill>
              </a:rPr>
              <a:t>thesis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A lot of international collaborations all over the world 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Greek collaborations : </a:t>
            </a:r>
            <a:r>
              <a:rPr lang="fr-FR" dirty="0" err="1" smtClean="0">
                <a:solidFill>
                  <a:srgbClr val="0000FF"/>
                </a:solidFill>
              </a:rPr>
              <a:t>see</a:t>
            </a:r>
            <a:r>
              <a:rPr lang="fr-FR" dirty="0" smtClean="0">
                <a:solidFill>
                  <a:srgbClr val="0000FF"/>
                </a:solidFill>
              </a:rPr>
              <a:t> slide 11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204" y="1628800"/>
            <a:ext cx="7787208" cy="487375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C00000"/>
                </a:solidFill>
              </a:rPr>
              <a:t>The </a:t>
            </a:r>
            <a:r>
              <a:rPr lang="fr-FR" b="1" dirty="0" err="1" smtClean="0">
                <a:solidFill>
                  <a:srgbClr val="C00000"/>
                </a:solidFill>
              </a:rPr>
              <a:t>actual</a:t>
            </a:r>
            <a:r>
              <a:rPr lang="fr-FR" b="1" dirty="0" smtClean="0">
                <a:solidFill>
                  <a:srgbClr val="C00000"/>
                </a:solidFill>
              </a:rPr>
              <a:t> doctoral </a:t>
            </a:r>
            <a:r>
              <a:rPr lang="fr-FR" b="1" dirty="0" err="1" smtClean="0">
                <a:solidFill>
                  <a:srgbClr val="C00000"/>
                </a:solidFill>
              </a:rPr>
              <a:t>schools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members</a:t>
            </a:r>
            <a:r>
              <a:rPr lang="fr-FR" b="1" dirty="0" smtClean="0">
                <a:solidFill>
                  <a:srgbClr val="C00000"/>
                </a:solidFill>
              </a:rPr>
              <a:t> of the network « REDOC SPI », </a:t>
            </a:r>
            <a:r>
              <a:rPr lang="fr-FR" b="1" dirty="0" err="1" smtClean="0">
                <a:solidFill>
                  <a:srgbClr val="C00000"/>
                </a:solidFill>
              </a:rPr>
              <a:t>with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their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associated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universities</a:t>
            </a:r>
            <a:endParaRPr lang="fr-FR" b="1" dirty="0" smtClean="0">
              <a:solidFill>
                <a:srgbClr val="C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 smtClean="0">
                <a:solidFill>
                  <a:srgbClr val="0000FF"/>
                </a:solidFill>
              </a:rPr>
              <a:t>N° 037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Franche-Comté : http://ed-spim.univ-fcomte.fr/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162 INSA </a:t>
            </a:r>
            <a:r>
              <a:rPr lang="fr-FR" dirty="0">
                <a:solidFill>
                  <a:srgbClr val="0000FF"/>
                </a:solidFill>
              </a:rPr>
              <a:t>Lyon, Centrale : http://mega.ec-lyon.fr/EDindex.htm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209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Bordeaux : http://www.u-bordeaux1.fr/edspi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353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Aix Marseille, Centrale Marseille : http://ed353.univ-mrs.fr/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 smtClean="0">
                <a:solidFill>
                  <a:srgbClr val="0000FF"/>
                </a:solidFill>
              </a:rPr>
              <a:t>N</a:t>
            </a:r>
            <a:r>
              <a:rPr lang="fr-FR" dirty="0">
                <a:solidFill>
                  <a:srgbClr val="0000FF"/>
                </a:solidFill>
              </a:rPr>
              <a:t>° </a:t>
            </a:r>
            <a:r>
              <a:rPr lang="fr-FR" dirty="0" smtClean="0">
                <a:solidFill>
                  <a:srgbClr val="0000FF"/>
                </a:solidFill>
              </a:rPr>
              <a:t>391 </a:t>
            </a:r>
            <a:r>
              <a:rPr lang="fr-FR" dirty="0">
                <a:solidFill>
                  <a:srgbClr val="0000FF"/>
                </a:solidFill>
              </a:rPr>
              <a:t>UPMC : http://www.ed391.upmc.fr/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 smtClean="0">
                <a:solidFill>
                  <a:srgbClr val="0000FF"/>
                </a:solidFill>
              </a:rPr>
              <a:t>N</a:t>
            </a:r>
            <a:r>
              <a:rPr lang="fr-FR" dirty="0">
                <a:solidFill>
                  <a:srgbClr val="0000FF"/>
                </a:solidFill>
              </a:rPr>
              <a:t>° </a:t>
            </a:r>
            <a:r>
              <a:rPr lang="fr-FR" dirty="0" smtClean="0">
                <a:solidFill>
                  <a:srgbClr val="0000FF"/>
                </a:solidFill>
              </a:rPr>
              <a:t>409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</a:t>
            </a:r>
            <a:r>
              <a:rPr lang="fr-FR" dirty="0" smtClean="0">
                <a:solidFill>
                  <a:srgbClr val="0000FF"/>
                </a:solidFill>
              </a:rPr>
              <a:t>Lorraine, </a:t>
            </a:r>
            <a:r>
              <a:rPr lang="fr-FR" dirty="0" err="1" smtClean="0">
                <a:solidFill>
                  <a:srgbClr val="0000FF"/>
                </a:solidFill>
              </a:rPr>
              <a:t>Supelec</a:t>
            </a:r>
            <a:r>
              <a:rPr lang="fr-FR" dirty="0">
                <a:solidFill>
                  <a:srgbClr val="0000FF"/>
                </a:solidFill>
              </a:rPr>
              <a:t> : http://www.emma.uhp-nancy.fr/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432 </a:t>
            </a:r>
            <a:r>
              <a:rPr lang="fr-FR" dirty="0">
                <a:solidFill>
                  <a:srgbClr val="0000FF"/>
                </a:solidFill>
              </a:rPr>
              <a:t>ENSAM, Mines Paris : http://edsmi@ensam.eu/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467 </a:t>
            </a:r>
            <a:r>
              <a:rPr lang="fr-FR" dirty="0">
                <a:solidFill>
                  <a:srgbClr val="0000FF"/>
                </a:solidFill>
              </a:rPr>
              <a:t>ISAE, INSA Toulouse : http://www.isae.fr/ed-aa/ 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 smtClean="0">
                <a:solidFill>
                  <a:srgbClr val="0000FF"/>
                </a:solidFill>
              </a:rPr>
              <a:t>N</a:t>
            </a:r>
            <a:r>
              <a:rPr lang="fr-FR" dirty="0">
                <a:solidFill>
                  <a:srgbClr val="0000FF"/>
                </a:solidFill>
              </a:rPr>
              <a:t>° </a:t>
            </a:r>
            <a:r>
              <a:rPr lang="fr-FR" dirty="0" smtClean="0">
                <a:solidFill>
                  <a:srgbClr val="0000FF"/>
                </a:solidFill>
              </a:rPr>
              <a:t>498 </a:t>
            </a:r>
            <a:r>
              <a:rPr lang="fr-FR" dirty="0">
                <a:solidFill>
                  <a:srgbClr val="0000FF"/>
                </a:solidFill>
              </a:rPr>
              <a:t>Centrale Nantes,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Nantes, ENSAM et Mines Paris : http://www.ec-nantes.fr/ed-spiga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510 </a:t>
            </a:r>
            <a:r>
              <a:rPr lang="fr-FR" dirty="0">
                <a:solidFill>
                  <a:srgbClr val="0000FF"/>
                </a:solidFill>
              </a:rPr>
              <a:t>INP Grenoble,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J Fourier : http://edimep2.grenoble-inp.fr/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522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</a:t>
            </a:r>
            <a:r>
              <a:rPr lang="fr-FR" dirty="0" smtClean="0">
                <a:solidFill>
                  <a:srgbClr val="0000FF"/>
                </a:solidFill>
              </a:rPr>
              <a:t>Poitiers </a:t>
            </a:r>
            <a:r>
              <a:rPr lang="fr-FR" dirty="0">
                <a:solidFill>
                  <a:srgbClr val="0000FF"/>
                </a:solidFill>
              </a:rPr>
              <a:t>: http://simmea.ed.univ-poitiers.fr/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dirty="0">
                <a:solidFill>
                  <a:srgbClr val="0000FF"/>
                </a:solidFill>
              </a:rPr>
              <a:t>N° </a:t>
            </a:r>
            <a:r>
              <a:rPr lang="fr-FR" dirty="0" smtClean="0">
                <a:solidFill>
                  <a:srgbClr val="0000FF"/>
                </a:solidFill>
              </a:rPr>
              <a:t>531 </a:t>
            </a:r>
            <a:r>
              <a:rPr lang="fr-FR" dirty="0" err="1">
                <a:solidFill>
                  <a:srgbClr val="0000FF"/>
                </a:solidFill>
              </a:rPr>
              <a:t>Univ</a:t>
            </a:r>
            <a:r>
              <a:rPr lang="fr-FR" dirty="0">
                <a:solidFill>
                  <a:srgbClr val="0000FF"/>
                </a:solidFill>
              </a:rPr>
              <a:t>. Paris Est </a:t>
            </a:r>
            <a:r>
              <a:rPr lang="fr-FR" dirty="0" smtClean="0">
                <a:solidFill>
                  <a:srgbClr val="0000FF"/>
                </a:solidFill>
              </a:rPr>
              <a:t>: http</a:t>
            </a:r>
            <a:r>
              <a:rPr lang="fr-FR" dirty="0">
                <a:solidFill>
                  <a:srgbClr val="0000FF"/>
                </a:solidFill>
              </a:rPr>
              <a:t>://www.univ-paris-est.fr/fr/-ecole-doctorale-sciences-ingenierie-et-environnement-sie-ed-531-/</a:t>
            </a: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8903" y="327018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575F6D"/>
                </a:solidFill>
              </a:rPr>
              <a:t>REDOC SPI</a:t>
            </a:r>
            <a:br>
              <a:rPr lang="fr-FR" dirty="0" smtClean="0">
                <a:solidFill>
                  <a:srgbClr val="575F6D"/>
                </a:solidFill>
              </a:rPr>
            </a:b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67744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575F6D"/>
                </a:solidFill>
                <a:hlinkClick r:id="rId2"/>
              </a:rPr>
              <a:t>http://www.redoc-spi.fr/</a:t>
            </a:r>
            <a:endParaRPr lang="fr-FR" b="1" dirty="0" smtClean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are </a:t>
            </a:r>
            <a:r>
              <a:rPr lang="fr-FR" dirty="0" err="1" smtClean="0"/>
              <a:t>they</a:t>
            </a:r>
            <a:r>
              <a:rPr lang="fr-FR" dirty="0" smtClean="0"/>
              <a:t> in France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341" t="20159" r="27390" b="11587"/>
          <a:stretch>
            <a:fillRect/>
          </a:stretch>
        </p:blipFill>
        <p:spPr bwMode="auto">
          <a:xfrm>
            <a:off x="251520" y="1628800"/>
            <a:ext cx="528608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2346" t="27461" r="78885" b="37301"/>
          <a:stretch>
            <a:fillRect/>
          </a:stretch>
        </p:blipFill>
        <p:spPr bwMode="auto">
          <a:xfrm>
            <a:off x="5796136" y="2132856"/>
            <a:ext cx="26642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204" y="1628800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N° 037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Franche-Comté </a:t>
            </a:r>
            <a:r>
              <a:rPr lang="fr-FR" b="1" dirty="0" smtClean="0">
                <a:solidFill>
                  <a:srgbClr val="0000FF"/>
                </a:solidFill>
              </a:rPr>
              <a:t>(SPIM):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2"/>
              </a:rPr>
              <a:t>http://ed-spim.univ-fcomte.fr/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</a:rPr>
              <a:t>	 			</a:t>
            </a:r>
            <a:endParaRPr lang="fr-FR" sz="1600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162 INSA </a:t>
            </a:r>
            <a:r>
              <a:rPr lang="fr-FR" b="1" dirty="0">
                <a:solidFill>
                  <a:srgbClr val="0000FF"/>
                </a:solidFill>
              </a:rPr>
              <a:t>Lyon, Centrale </a:t>
            </a:r>
            <a:r>
              <a:rPr lang="fr-FR" b="1" dirty="0" smtClean="0">
                <a:solidFill>
                  <a:srgbClr val="0000FF"/>
                </a:solidFill>
              </a:rPr>
              <a:t>(MEGA):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3"/>
              </a:rPr>
              <a:t>http://edmega.universite-lyon.fr/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209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Bordeaux </a:t>
            </a:r>
            <a:r>
              <a:rPr lang="fr-FR" b="1" dirty="0" smtClean="0">
                <a:solidFill>
                  <a:srgbClr val="0000FF"/>
                </a:solidFill>
              </a:rPr>
              <a:t>(SPI):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4"/>
              </a:rPr>
              <a:t>://www.u-bordeaux1.fr/edspi</a:t>
            </a:r>
            <a:endParaRPr lang="fr-FR" b="1" dirty="0">
              <a:solidFill>
                <a:srgbClr val="0000FF"/>
              </a:solidFill>
            </a:endParaRP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8903" y="327018"/>
            <a:ext cx="7467600" cy="1143000"/>
          </a:xfrm>
        </p:spPr>
        <p:txBody>
          <a:bodyPr/>
          <a:lstStyle/>
          <a:p>
            <a:r>
              <a:rPr lang="fr-FR" dirty="0" smtClean="0">
                <a:solidFill>
                  <a:srgbClr val="575F6D"/>
                </a:solidFill>
              </a:rPr>
              <a:t>REDOC SPI</a:t>
            </a: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4100" name="Picture 4" descr="http://www.redoc-spi.fr/fichiers_site/a3090red/produits/ed16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96952"/>
            <a:ext cx="1656183" cy="873118"/>
          </a:xfrm>
          <a:prstGeom prst="rect">
            <a:avLst/>
          </a:prstGeom>
          <a:noFill/>
        </p:spPr>
      </p:pic>
      <p:pic>
        <p:nvPicPr>
          <p:cNvPr id="4102" name="Picture 6" descr="http://www.redoc-spi.fr/fichiers_site/a3090red/produits/ed209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97152"/>
            <a:ext cx="1261539" cy="955949"/>
          </a:xfrm>
          <a:prstGeom prst="rect">
            <a:avLst/>
          </a:prstGeom>
          <a:noFill/>
        </p:spPr>
      </p:pic>
      <p:pic>
        <p:nvPicPr>
          <p:cNvPr id="4104" name="Picture 8" descr="http://www.redoc-spi.fr/fichiers_site/a3090red/produits/ed37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00808"/>
            <a:ext cx="1532633" cy="529869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99592" y="2492896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425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210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899592" y="4149080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99592" y="5805264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baseline="0" dirty="0" smtClean="0">
                          <a:solidFill>
                            <a:srgbClr val="FF0000"/>
                          </a:solidFill>
                        </a:rPr>
                        <a:t>330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268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204" y="1628800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353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Aix Marseille, Centrale Marseille </a:t>
            </a:r>
            <a:r>
              <a:rPr lang="fr-FR" b="1" dirty="0" smtClean="0">
                <a:solidFill>
                  <a:srgbClr val="0000FF"/>
                </a:solidFill>
              </a:rPr>
              <a:t>(SPI):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2"/>
              </a:rPr>
              <a:t>://ed353.univ-mrs.fr</a:t>
            </a:r>
            <a:r>
              <a:rPr lang="fr-FR" b="1" dirty="0" smtClean="0">
                <a:solidFill>
                  <a:srgbClr val="0000FF"/>
                </a:solidFill>
                <a:hlinkClick r:id="rId2"/>
              </a:rPr>
              <a:t>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391 </a:t>
            </a:r>
            <a:r>
              <a:rPr lang="fr-FR" b="1" dirty="0">
                <a:solidFill>
                  <a:srgbClr val="0000FF"/>
                </a:solidFill>
              </a:rPr>
              <a:t>UPMC </a:t>
            </a:r>
            <a:r>
              <a:rPr lang="fr-FR" b="1" dirty="0" smtClean="0">
                <a:solidFill>
                  <a:srgbClr val="0000FF"/>
                </a:solidFill>
              </a:rPr>
              <a:t>(SMAER):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3"/>
              </a:rPr>
              <a:t>://</a:t>
            </a:r>
            <a:r>
              <a:rPr lang="fr-FR" b="1" dirty="0" smtClean="0">
                <a:solidFill>
                  <a:srgbClr val="0000FF"/>
                </a:solidFill>
                <a:hlinkClick r:id="rId3"/>
              </a:rPr>
              <a:t>www.ed391.upmc.fr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409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r>
              <a:rPr lang="fr-FR" b="1" dirty="0" smtClean="0">
                <a:solidFill>
                  <a:srgbClr val="0000FF"/>
                </a:solidFill>
              </a:rPr>
              <a:t>Lorraine, </a:t>
            </a:r>
            <a:r>
              <a:rPr lang="fr-FR" b="1" dirty="0" err="1" smtClean="0">
                <a:solidFill>
                  <a:srgbClr val="0000FF"/>
                </a:solidFill>
              </a:rPr>
              <a:t>Supelec</a:t>
            </a:r>
            <a:r>
              <a:rPr lang="fr-FR" b="1" dirty="0" smtClean="0">
                <a:solidFill>
                  <a:srgbClr val="0000FF"/>
                </a:solidFill>
              </a:rPr>
              <a:t> (EMMA) 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fr-FR" b="1" dirty="0">
                <a:solidFill>
                  <a:srgbClr val="0000FF"/>
                </a:solidFill>
                <a:hlinkClick r:id="rId4"/>
              </a:rPr>
              <a:t>://www.emma.uhp-nancy.fr/</a:t>
            </a: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8903" y="327018"/>
            <a:ext cx="7467600" cy="1143000"/>
          </a:xfrm>
        </p:spPr>
        <p:txBody>
          <a:bodyPr/>
          <a:lstStyle/>
          <a:p>
            <a:r>
              <a:rPr lang="fr-FR" dirty="0" smtClean="0">
                <a:solidFill>
                  <a:srgbClr val="575F6D"/>
                </a:solidFill>
              </a:rPr>
              <a:t>REDOC SPI NETWORK</a:t>
            </a: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3074" name="Picture 2" descr="http://www.redoc-spi.fr/fichiers_site/a3090red/produits/ed39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140968"/>
            <a:ext cx="1186691" cy="1152128"/>
          </a:xfrm>
          <a:prstGeom prst="rect">
            <a:avLst/>
          </a:prstGeom>
          <a:noFill/>
        </p:spPr>
      </p:pic>
      <p:pic>
        <p:nvPicPr>
          <p:cNvPr id="3076" name="Picture 4" descr="http://www.redoc-spi.fr/fichiers_site/a3090red/produits/ed35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916832"/>
            <a:ext cx="1625223" cy="910477"/>
          </a:xfrm>
          <a:prstGeom prst="rect">
            <a:avLst/>
          </a:prstGeom>
          <a:noFill/>
        </p:spPr>
      </p:pic>
      <p:pic>
        <p:nvPicPr>
          <p:cNvPr id="10" name="Picture 2" descr="http://www.redoc-spi.fr/fichiers_site/a3090red/produits/ed40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581128"/>
            <a:ext cx="1224136" cy="1065069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99592" y="2780928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174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971600" y="4077072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217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99592" y="5517232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204" y="1628800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432 </a:t>
            </a:r>
            <a:r>
              <a:rPr lang="fr-FR" b="1" dirty="0">
                <a:solidFill>
                  <a:srgbClr val="0000FF"/>
                </a:solidFill>
              </a:rPr>
              <a:t>ENSAM, Mines Paris </a:t>
            </a:r>
            <a:r>
              <a:rPr lang="fr-FR" b="1" dirty="0" smtClean="0">
                <a:solidFill>
                  <a:srgbClr val="0000FF"/>
                </a:solidFill>
              </a:rPr>
              <a:t>(SMI):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>
                <a:solidFill>
                  <a:srgbClr val="0000FF"/>
                </a:solidFill>
                <a:hlinkClick r:id="rId2"/>
              </a:rPr>
              <a:t>http://www.paris.ensam.fr/ed</a:t>
            </a:r>
            <a:r>
              <a:rPr lang="fr-FR" b="1" dirty="0" smtClean="0">
                <a:solidFill>
                  <a:srgbClr val="0000FF"/>
                </a:solidFill>
                <a:hlinkClick r:id="rId2"/>
              </a:rPr>
              <a:t>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endParaRPr lang="fr-FR" b="1" dirty="0">
              <a:solidFill>
                <a:srgbClr val="0000FF"/>
              </a:solidFill>
            </a:endParaRPr>
          </a:p>
          <a:p>
            <a:pPr marL="365760" lvl="1" indent="0" fontAlgn="base">
              <a:spcAft>
                <a:spcPct val="0"/>
              </a:spcAft>
              <a:buClr>
                <a:srgbClr val="FE8637"/>
              </a:buClr>
              <a:buNone/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467 </a:t>
            </a:r>
            <a:r>
              <a:rPr lang="fr-FR" b="1" dirty="0">
                <a:solidFill>
                  <a:srgbClr val="0000FF"/>
                </a:solidFill>
              </a:rPr>
              <a:t>ISAE, INSA Toulouse </a:t>
            </a:r>
            <a:r>
              <a:rPr lang="fr-FR" b="1" dirty="0" smtClean="0">
                <a:solidFill>
                  <a:srgbClr val="0000FF"/>
                </a:solidFill>
              </a:rPr>
              <a:t>(AA):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  <a:hlinkClick r:id="rId3"/>
              </a:rPr>
              <a:t>http://www.isae.fr/ed-aa</a:t>
            </a:r>
            <a:r>
              <a:rPr lang="fr-FR" b="1" dirty="0" smtClean="0">
                <a:solidFill>
                  <a:srgbClr val="0000FF"/>
                </a:solidFill>
                <a:hlinkClick r:id="rId3"/>
              </a:rPr>
              <a:t>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r>
              <a:rPr lang="fr-FR" b="1" dirty="0" smtClean="0">
                <a:solidFill>
                  <a:srgbClr val="0000FF"/>
                </a:solidFill>
              </a:rPr>
              <a:t>N</a:t>
            </a:r>
            <a:r>
              <a:rPr lang="fr-FR" b="1" dirty="0">
                <a:solidFill>
                  <a:srgbClr val="0000FF"/>
                </a:solidFill>
              </a:rPr>
              <a:t>° </a:t>
            </a:r>
            <a:r>
              <a:rPr lang="fr-FR" b="1" dirty="0" smtClean="0">
                <a:solidFill>
                  <a:srgbClr val="0000FF"/>
                </a:solidFill>
              </a:rPr>
              <a:t>498 </a:t>
            </a:r>
            <a:r>
              <a:rPr lang="fr-FR" b="1" dirty="0">
                <a:solidFill>
                  <a:srgbClr val="0000FF"/>
                </a:solidFill>
              </a:rPr>
              <a:t>Centrale Nantes, 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r>
              <a:rPr lang="fr-FR" b="1" dirty="0" smtClean="0">
                <a:solidFill>
                  <a:srgbClr val="0000FF"/>
                </a:solidFill>
              </a:rPr>
              <a:t>Nantes </a:t>
            </a:r>
            <a:r>
              <a:rPr lang="fr-FR" b="1" dirty="0" smtClean="0">
                <a:solidFill>
                  <a:srgbClr val="0000FF"/>
                </a:solidFill>
              </a:rPr>
              <a:t>(SPIGA):  </a:t>
            </a:r>
            <a:endParaRPr lang="fr-FR" b="1" dirty="0" smtClean="0">
              <a:solidFill>
                <a:srgbClr val="0000FF"/>
              </a:solidFill>
            </a:endParaRPr>
          </a:p>
          <a:p>
            <a:pPr marL="449263" lvl="1" indent="0" fontAlgn="base">
              <a:spcAft>
                <a:spcPct val="0"/>
              </a:spcAft>
              <a:buClr>
                <a:srgbClr val="FE8637"/>
              </a:buClr>
              <a:buNone/>
            </a:pPr>
            <a:r>
              <a:rPr lang="fr-FR" b="1" dirty="0" smtClean="0">
                <a:solidFill>
                  <a:srgbClr val="0000FF"/>
                </a:solidFill>
                <a:hlinkClick r:id="rId4"/>
              </a:rPr>
              <a:t>http://www.ec-nantes.fr/version-francaise/recherche/ecole-doctorale-spiga/</a:t>
            </a:r>
            <a:endParaRPr lang="fr-FR" b="1" dirty="0" smtClean="0">
              <a:solidFill>
                <a:srgbClr val="0000FF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FE8637"/>
              </a:buClr>
            </a:pPr>
            <a:endParaRPr lang="fr-FR" b="1" dirty="0">
              <a:solidFill>
                <a:srgbClr val="0000FF"/>
              </a:solidFill>
            </a:endParaRP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8903" y="327018"/>
            <a:ext cx="7467600" cy="1143000"/>
          </a:xfrm>
        </p:spPr>
        <p:txBody>
          <a:bodyPr/>
          <a:lstStyle/>
          <a:p>
            <a:r>
              <a:rPr lang="fr-FR" dirty="0" smtClean="0">
                <a:solidFill>
                  <a:srgbClr val="575F6D"/>
                </a:solidFill>
              </a:rPr>
              <a:t>REDOC SPI NETWORK</a:t>
            </a:r>
            <a:endParaRPr lang="fr-FR" dirty="0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28EF93-418C-46EA-8C97-E319C1CD575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0" name="Picture 2" descr="http://www.redoc-spi.fr/fichiers_site/a3090red/produits/ed46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891355"/>
            <a:ext cx="1080120" cy="1085313"/>
          </a:xfrm>
          <a:prstGeom prst="rect">
            <a:avLst/>
          </a:prstGeom>
          <a:noFill/>
        </p:spPr>
      </p:pic>
      <p:pic>
        <p:nvPicPr>
          <p:cNvPr id="2054" name="Picture 6" descr="http://www.redoc-spi.fr/fichiers_site/a3090red/produits/ed49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7417" y="4725144"/>
            <a:ext cx="1090648" cy="1755677"/>
          </a:xfrm>
          <a:prstGeom prst="rect">
            <a:avLst/>
          </a:prstGeom>
          <a:noFill/>
        </p:spPr>
      </p:pic>
      <p:pic>
        <p:nvPicPr>
          <p:cNvPr id="2056" name="Picture 8" descr="http://www.redoc-spi.fr/fichiers_site/a3090red/produits/ED43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628800"/>
            <a:ext cx="2439155" cy="864096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99592" y="2492896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474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170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99592" y="4005064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111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99592" y="5805264"/>
          <a:ext cx="66247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0380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EES=HEI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Lab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378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Directors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201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892</Words>
  <Application>Microsoft Office PowerPoint</Application>
  <PresentationFormat>Affichage à l'écran (4:3)</PresentationFormat>
  <Paragraphs>201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Oriel</vt:lpstr>
      <vt:lpstr>REDOC SPI Presentation (REDOC SPI : Network of doctoral Schools in « spi »)     </vt:lpstr>
      <vt:lpstr>The Doctoral Schools in France</vt:lpstr>
      <vt:lpstr>DSPT8 : the scientific fied called « Sciences pour l’ingénieur »</vt:lpstr>
      <vt:lpstr>REDOC SPI</vt:lpstr>
      <vt:lpstr>REDOC SPI </vt:lpstr>
      <vt:lpstr>Where are they in France ?</vt:lpstr>
      <vt:lpstr>REDOC SPI</vt:lpstr>
      <vt:lpstr>REDOC SPI NETWORK</vt:lpstr>
      <vt:lpstr>REDOC SPI NETWORK</vt:lpstr>
      <vt:lpstr>REDOC SPI NETWORK</vt:lpstr>
      <vt:lpstr>Greek collaborations with redoc spi</vt:lpstr>
      <vt:lpstr>Some tools for scientific collaboration</vt:lpstr>
      <vt:lpstr>How to get money for a 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REDOC SPI Network</dc:title>
  <dc:creator>ROMAT Hubert</dc:creator>
  <cp:lastModifiedBy>ROMAT Hubert</cp:lastModifiedBy>
  <cp:revision>47</cp:revision>
  <cp:lastPrinted>2014-11-20T20:29:41Z</cp:lastPrinted>
  <dcterms:created xsi:type="dcterms:W3CDTF">2014-05-14T14:44:09Z</dcterms:created>
  <dcterms:modified xsi:type="dcterms:W3CDTF">2014-11-24T06:11:24Z</dcterms:modified>
</cp:coreProperties>
</file>